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59589DB-A8DF-445A-96D9-BDDDB39B604E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fZT_tIhIG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Constantia" pitchFamily="18" charset="0"/>
              </a:rPr>
              <a:t>Русский язык</a:t>
            </a:r>
            <a:endParaRPr lang="ru-RU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934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>
                <a:latin typeface="Constantia" pitchFamily="18" charset="0"/>
              </a:rPr>
              <a:t>Тема</a:t>
            </a:r>
            <a:r>
              <a:rPr lang="ru-RU" dirty="0">
                <a:latin typeface="Constantia" pitchFamily="18" charset="0"/>
              </a:rPr>
              <a:t>:  </a:t>
            </a:r>
            <a:r>
              <a:rPr lang="ru-RU" b="1" dirty="0">
                <a:latin typeface="Constantia" pitchFamily="18" charset="0"/>
              </a:rPr>
              <a:t>Имя существительное. Повторение. </a:t>
            </a:r>
            <a:endParaRPr lang="ru-RU" dirty="0">
              <a:latin typeface="Constantia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latin typeface="Constantia" pitchFamily="18" charset="0"/>
              </a:rPr>
              <a:t>Цель урока</a:t>
            </a:r>
            <a:r>
              <a:rPr lang="ru-RU" dirty="0">
                <a:latin typeface="Constantia" pitchFamily="18" charset="0"/>
              </a:rPr>
              <a:t>: обобщить знания учащихся по теме «Имя существительное как часть речи».</a:t>
            </a:r>
          </a:p>
          <a:p>
            <a:endParaRPr lang="ru-RU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39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onstantia" pitchFamily="18" charset="0"/>
                <a:ea typeface="Times New Roman"/>
              </a:rPr>
              <a:t>Словарный диктант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233285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Constantia" pitchFamily="18" charset="0"/>
              </a:rPr>
              <a:t>     </a:t>
            </a:r>
            <a:r>
              <a:rPr lang="ru-RU" dirty="0" err="1" smtClean="0">
                <a:latin typeface="Constantia" pitchFamily="18" charset="0"/>
              </a:rPr>
              <a:t>Т..</a:t>
            </a:r>
            <a:r>
              <a:rPr lang="ru-RU" dirty="0" err="1">
                <a:latin typeface="Constantia" pitchFamily="18" charset="0"/>
              </a:rPr>
              <a:t>л..фон</a:t>
            </a:r>
            <a:r>
              <a:rPr lang="ru-RU" dirty="0">
                <a:latin typeface="Constantia" pitchFamily="18" charset="0"/>
              </a:rPr>
              <a:t>, </a:t>
            </a:r>
            <a:r>
              <a:rPr lang="ru-RU" dirty="0" err="1">
                <a:latin typeface="Constantia" pitchFamily="18" charset="0"/>
              </a:rPr>
              <a:t>пр</a:t>
            </a:r>
            <a:r>
              <a:rPr lang="ru-RU" dirty="0">
                <a:latin typeface="Constantia" pitchFamily="18" charset="0"/>
              </a:rPr>
              <a:t>..з..</a:t>
            </a:r>
            <a:r>
              <a:rPr lang="ru-RU" dirty="0" err="1">
                <a:latin typeface="Constantia" pitchFamily="18" charset="0"/>
              </a:rPr>
              <a:t>дент</a:t>
            </a:r>
            <a:r>
              <a:rPr lang="ru-RU" dirty="0">
                <a:latin typeface="Constantia" pitchFamily="18" charset="0"/>
              </a:rPr>
              <a:t>, в..л..с..</a:t>
            </a:r>
            <a:r>
              <a:rPr lang="ru-RU" dirty="0" err="1">
                <a:latin typeface="Constantia" pitchFamily="18" charset="0"/>
              </a:rPr>
              <a:t>пед</a:t>
            </a:r>
            <a:r>
              <a:rPr lang="ru-RU" dirty="0">
                <a:latin typeface="Constantia" pitchFamily="18" charset="0"/>
              </a:rPr>
              <a:t>, п..</a:t>
            </a:r>
            <a:r>
              <a:rPr lang="ru-RU" dirty="0" err="1">
                <a:latin typeface="Constantia" pitchFamily="18" charset="0"/>
              </a:rPr>
              <a:t>риметр</a:t>
            </a:r>
            <a:r>
              <a:rPr lang="ru-RU" dirty="0">
                <a:latin typeface="Constantia" pitchFamily="18" charset="0"/>
              </a:rPr>
              <a:t>, ..</a:t>
            </a:r>
            <a:r>
              <a:rPr lang="ru-RU" dirty="0" err="1">
                <a:latin typeface="Constantia" pitchFamily="18" charset="0"/>
              </a:rPr>
              <a:t>ктябрь</a:t>
            </a:r>
            <a:r>
              <a:rPr lang="ru-RU" dirty="0">
                <a:latin typeface="Constantia" pitchFamily="18" charset="0"/>
              </a:rPr>
              <a:t>, т..</a:t>
            </a:r>
            <a:r>
              <a:rPr lang="ru-RU" dirty="0" err="1">
                <a:latin typeface="Constantia" pitchFamily="18" charset="0"/>
              </a:rPr>
              <a:t>атр</a:t>
            </a:r>
            <a:r>
              <a:rPr lang="ru-RU" dirty="0">
                <a:latin typeface="Constantia" pitchFamily="18" charset="0"/>
              </a:rPr>
              <a:t>, н..</a:t>
            </a:r>
            <a:r>
              <a:rPr lang="ru-RU" dirty="0" err="1">
                <a:latin typeface="Constantia" pitchFamily="18" charset="0"/>
              </a:rPr>
              <a:t>ябрь</a:t>
            </a:r>
            <a:r>
              <a:rPr lang="ru-RU" dirty="0">
                <a:latin typeface="Constantia" pitchFamily="18" charset="0"/>
              </a:rPr>
              <a:t>, </a:t>
            </a:r>
            <a:r>
              <a:rPr lang="ru-RU" dirty="0" err="1">
                <a:latin typeface="Constantia" pitchFamily="18" charset="0"/>
              </a:rPr>
              <a:t>тра</a:t>
            </a:r>
            <a:r>
              <a:rPr lang="ru-RU" dirty="0">
                <a:latin typeface="Constantia" pitchFamily="18" charset="0"/>
              </a:rPr>
              <a:t>..</a:t>
            </a:r>
            <a:r>
              <a:rPr lang="ru-RU" dirty="0" err="1">
                <a:latin typeface="Constantia" pitchFamily="18" charset="0"/>
              </a:rPr>
              <a:t>вай</a:t>
            </a:r>
            <a:r>
              <a:rPr lang="ru-RU" dirty="0">
                <a:latin typeface="Constantia" pitchFamily="18" charset="0"/>
              </a:rPr>
              <a:t>, </a:t>
            </a:r>
            <a:r>
              <a:rPr lang="ru-RU" dirty="0" err="1">
                <a:latin typeface="Constantia" pitchFamily="18" charset="0"/>
              </a:rPr>
              <a:t>ас..альт</a:t>
            </a:r>
            <a:r>
              <a:rPr lang="ru-RU" dirty="0">
                <a:latin typeface="Constantia" pitchFamily="18" charset="0"/>
              </a:rPr>
              <a:t>, </a:t>
            </a:r>
            <a:r>
              <a:rPr lang="ru-RU" dirty="0" err="1">
                <a:latin typeface="Constantia" pitchFamily="18" charset="0"/>
              </a:rPr>
              <a:t>фу..бол</a:t>
            </a:r>
            <a:r>
              <a:rPr lang="ru-RU" dirty="0">
                <a:latin typeface="Constant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924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nstantia" pitchFamily="18" charset="0"/>
              </a:rPr>
              <a:t>Работа по теме урока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i="1" dirty="0" smtClean="0">
                <a:latin typeface="Constantia" pitchFamily="18" charset="0"/>
              </a:rPr>
              <a:t>Упражнение 1</a:t>
            </a:r>
          </a:p>
          <a:p>
            <a:pPr marL="0" indent="0">
              <a:buNone/>
            </a:pPr>
            <a:r>
              <a:rPr lang="ru-RU" dirty="0">
                <a:latin typeface="Constantia" pitchFamily="18" charset="0"/>
              </a:rPr>
              <a:t>Напиши словосочетания в единственном </a:t>
            </a:r>
            <a:r>
              <a:rPr lang="ru-RU" dirty="0" smtClean="0">
                <a:latin typeface="Constantia" pitchFamily="18" charset="0"/>
              </a:rPr>
              <a:t>числе.</a:t>
            </a:r>
            <a:endParaRPr lang="ru-RU" dirty="0">
              <a:latin typeface="Constantia" pitchFamily="18" charset="0"/>
            </a:endParaRPr>
          </a:p>
          <a:p>
            <a:pPr marL="0" indent="0">
              <a:buNone/>
            </a:pPr>
            <a:r>
              <a:rPr lang="ru-RU" dirty="0">
                <a:latin typeface="Constantia" pitchFamily="18" charset="0"/>
              </a:rPr>
              <a:t>  Серые мыши, лесные шалаши, острые ножи, высокие этажи, весёлые марши, цветные карандаши, звонкие чижи, нежные ландыши, колючие ежи, усатые моржи.</a:t>
            </a:r>
          </a:p>
          <a:p>
            <a:pPr marL="0" indent="0">
              <a:buNone/>
            </a:pPr>
            <a:endParaRPr lang="ru-RU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462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nstantia" pitchFamily="18" charset="0"/>
              </a:rPr>
              <a:t>Итоговый тест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Constantia" pitchFamily="18" charset="0"/>
              </a:rPr>
              <a:t>Укажи, где  правда +, а где ложь – </a:t>
            </a:r>
            <a:r>
              <a:rPr lang="ru-RU" dirty="0" smtClean="0">
                <a:latin typeface="Constantia" pitchFamily="18" charset="0"/>
              </a:rPr>
              <a:t>(устно) </a:t>
            </a:r>
            <a:endParaRPr lang="ru-RU" dirty="0">
              <a:latin typeface="Constantia" pitchFamily="18" charset="0"/>
            </a:endParaRPr>
          </a:p>
          <a:p>
            <a:pPr marL="0" indent="0">
              <a:buNone/>
            </a:pPr>
            <a:endParaRPr lang="ru-RU" dirty="0">
              <a:latin typeface="Constant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Constantia" pitchFamily="18" charset="0"/>
              </a:rPr>
              <a:t>Не </a:t>
            </a:r>
            <a:r>
              <a:rPr lang="ru-RU" dirty="0">
                <a:latin typeface="Constantia" pitchFamily="18" charset="0"/>
              </a:rPr>
              <a:t>все  имена существительные  изменяются  по числам.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Constantia" pitchFamily="18" charset="0"/>
              </a:rPr>
              <a:t>При </a:t>
            </a:r>
            <a:r>
              <a:rPr lang="ru-RU" dirty="0">
                <a:latin typeface="Constantia" pitchFamily="18" charset="0"/>
              </a:rPr>
              <a:t>изменении числа имени существительного его окончание не изменяется.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Constantia" pitchFamily="18" charset="0"/>
              </a:rPr>
              <a:t>Все </a:t>
            </a:r>
            <a:r>
              <a:rPr lang="ru-RU" dirty="0">
                <a:latin typeface="Constantia" pitchFamily="18" charset="0"/>
              </a:rPr>
              <a:t>имена существительные могут изменяться по числам.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Constantia" pitchFamily="18" charset="0"/>
              </a:rPr>
              <a:t>Большинство </a:t>
            </a:r>
            <a:r>
              <a:rPr lang="ru-RU" dirty="0">
                <a:latin typeface="Constantia" pitchFamily="18" charset="0"/>
              </a:rPr>
              <a:t>имён существительных изменяются по числам.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Constantia" pitchFamily="18" charset="0"/>
              </a:rPr>
              <a:t>Бывают  </a:t>
            </a:r>
            <a:r>
              <a:rPr lang="ru-RU" dirty="0">
                <a:latin typeface="Constantia" pitchFamily="18" charset="0"/>
              </a:rPr>
              <a:t>слова,  которые   употребляются  только  в  единственном   числе   или    </a:t>
            </a:r>
            <a:r>
              <a:rPr lang="ru-RU" dirty="0" smtClean="0">
                <a:latin typeface="Constantia" pitchFamily="18" charset="0"/>
              </a:rPr>
              <a:t>только  </a:t>
            </a:r>
            <a:r>
              <a:rPr lang="ru-RU" dirty="0">
                <a:latin typeface="Constantia" pitchFamily="18" charset="0"/>
              </a:rPr>
              <a:t>во  множественном  числе.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937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nstantia" pitchFamily="18" charset="0"/>
              </a:rPr>
              <a:t>Домашнее задание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Constantia" pitchFamily="18" charset="0"/>
              </a:rPr>
              <a:t>Повторить времена глаголов. </a:t>
            </a:r>
          </a:p>
          <a:p>
            <a:pPr marL="0" indent="0">
              <a:buNone/>
            </a:pPr>
            <a:r>
              <a:rPr lang="ru-RU" dirty="0" smtClean="0">
                <a:latin typeface="Constantia" pitchFamily="18" charset="0"/>
              </a:rPr>
              <a:t>Просмотреть видео.</a:t>
            </a:r>
          </a:p>
          <a:p>
            <a:pPr marL="0" indent="0" algn="ctr">
              <a:buNone/>
            </a:pPr>
            <a:r>
              <a:rPr lang="en-US" dirty="0">
                <a:latin typeface="Constantia" pitchFamily="18" charset="0"/>
                <a:hlinkClick r:id="rId2"/>
              </a:rPr>
              <a:t>https://</a:t>
            </a:r>
            <a:r>
              <a:rPr lang="en-US" dirty="0" smtClean="0">
                <a:latin typeface="Constantia" pitchFamily="18" charset="0"/>
                <a:hlinkClick r:id="rId2"/>
              </a:rPr>
              <a:t>www.youtube.com/watch?v=ofZT_tIhIG0</a:t>
            </a:r>
            <a:r>
              <a:rPr lang="ru-RU" dirty="0" smtClean="0">
                <a:latin typeface="Constantia" pitchFamily="18" charset="0"/>
              </a:rPr>
              <a:t> </a:t>
            </a:r>
            <a:endParaRPr lang="ru-RU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9820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191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Русский язык</vt:lpstr>
      <vt:lpstr>Презентация PowerPoint</vt:lpstr>
      <vt:lpstr>Словарный диктант</vt:lpstr>
      <vt:lpstr>Работа по теме урока</vt:lpstr>
      <vt:lpstr>Итоговый тест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dc:creator>User</dc:creator>
  <cp:lastModifiedBy>Пользователь Windows</cp:lastModifiedBy>
  <cp:revision>2</cp:revision>
  <dcterms:created xsi:type="dcterms:W3CDTF">2023-05-04T12:13:28Z</dcterms:created>
  <dcterms:modified xsi:type="dcterms:W3CDTF">2023-05-04T14:59:24Z</dcterms:modified>
</cp:coreProperties>
</file>