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8" autoAdjust="0"/>
    <p:restoredTop sz="94660"/>
  </p:normalViewPr>
  <p:slideViewPr>
    <p:cSldViewPr>
      <p:cViewPr varScale="1">
        <p:scale>
          <a:sx n="61" d="100"/>
          <a:sy n="61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205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967CBE-3E70-4648-8B89-34E446B7B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8F40-A676-431F-9E15-EBEEEC34E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CEAA-FE5B-42BD-BDB7-F3CAC096D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A4A24-2CF8-4978-914D-8D53D8582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4A259-5C22-436E-B52D-E62ED154D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6B088-BFFE-4765-B93B-CBBE4B4CA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B1EA-BBD1-4770-9F70-B64AE9C2A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91326-723D-4212-AE37-BFCFFD2A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D86A-997F-4DEA-965C-B8585C32A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22CD5-83C3-4A32-BD35-D33E24672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DE51-58C5-4C64-9E75-4D1D66C7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6309-4D1C-461A-9592-7DA910FC9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509B0-AC71-498F-A3D9-B45523B79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4E67-7CCF-4955-83C7-AFD45B22C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09F2-F55F-4336-8E50-526BBA137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5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195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195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23584E25-289D-4A2A-9015-B3219DC54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O0otKdrPW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Ue66iQ8SF7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5447060" cy="11064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 smtClean="0"/>
          </a:p>
        </p:txBody>
      </p:sp>
      <p:pic>
        <p:nvPicPr>
          <p:cNvPr id="3076" name="Picture 7" descr="nakl_pl-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566222" y="5365640"/>
            <a:ext cx="2254250" cy="1387475"/>
          </a:xfrm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Урок – 59</a:t>
            </a:r>
            <a:br>
              <a:rPr lang="ru-RU" sz="2400" dirty="0"/>
            </a:br>
            <a:r>
              <a:rPr lang="ru-RU" sz="2400" dirty="0"/>
              <a:t>физика 7 класс</a:t>
            </a:r>
            <a:br>
              <a:rPr lang="ru-RU" sz="2400" dirty="0"/>
            </a:br>
            <a:r>
              <a:rPr lang="ru-RU" sz="2400" dirty="0"/>
              <a:t>Тема </a:t>
            </a:r>
            <a:r>
              <a:rPr lang="ru-RU" sz="2400" dirty="0" smtClean="0"/>
              <a:t>урока </a:t>
            </a:r>
            <a:r>
              <a:rPr lang="ru-RU" sz="2400" dirty="0"/>
              <a:t>: «Золотое правило» механики. КПД простых механизмов. Простые механизмы в быту и технике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>Цель урока. Доказать, что условие равновесия рычага применимо к блоку. Выяснить суть «золотого правила» механики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Метод обучения : дистанционный.</a:t>
            </a:r>
          </a:p>
          <a:p>
            <a:pPr algn="ctr"/>
            <a:r>
              <a:rPr lang="ru-RU" sz="2400" dirty="0" smtClean="0"/>
              <a:t>Ход урока</a:t>
            </a:r>
          </a:p>
          <a:p>
            <a:pPr marL="342900" indent="-342900" algn="ctr">
              <a:buAutoNum type="arabicPeriod"/>
            </a:pPr>
            <a:r>
              <a:rPr lang="ru-RU" sz="2400" dirty="0" smtClean="0"/>
              <a:t>Просмотр видео: </a:t>
            </a:r>
            <a:r>
              <a:rPr lang="smn-FI" sz="2400" dirty="0">
                <a:hlinkClick r:id="rId3"/>
              </a:rPr>
              <a:t>https://</a:t>
            </a:r>
            <a:r>
              <a:rPr lang="smn-FI" sz="2400" dirty="0" smtClean="0">
                <a:hlinkClick r:id="rId3"/>
              </a:rPr>
              <a:t>youtu.be/3O0otKdrPWA</a:t>
            </a:r>
            <a:endParaRPr lang="ru-RU" sz="2400" dirty="0" smtClean="0"/>
          </a:p>
          <a:p>
            <a:pPr algn="ctr"/>
            <a:r>
              <a:rPr lang="smn-FI" sz="2400" dirty="0">
                <a:hlinkClick r:id="rId4"/>
              </a:rPr>
              <a:t>https://</a:t>
            </a:r>
            <a:r>
              <a:rPr lang="smn-FI" sz="2400" dirty="0" smtClean="0">
                <a:hlinkClick r:id="rId4"/>
              </a:rPr>
              <a:t>youtu.be/Ue66iQ8SF7Y</a:t>
            </a:r>
            <a:endParaRPr lang="ru-RU" sz="2400" dirty="0" smtClean="0"/>
          </a:p>
          <a:p>
            <a:pPr algn="ctr"/>
            <a:r>
              <a:rPr lang="ru-RU" sz="2400" dirty="0" smtClean="0"/>
              <a:t>2. Работа с презентацией. Записать конспект.</a:t>
            </a:r>
          </a:p>
          <a:p>
            <a:pPr algn="ctr"/>
            <a:r>
              <a:rPr lang="ru-RU" sz="2400" dirty="0" smtClean="0"/>
              <a:t>3. Домашнее задание: решать задачи для подготовки к контрольной работе.</a:t>
            </a:r>
          </a:p>
          <a:p>
            <a:pPr marL="342900" indent="-342900" algn="ctr"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 нашего урока: 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</a:t>
            </a:r>
            <a:r>
              <a:rPr lang="ru-RU" sz="3600" smtClean="0"/>
              <a:t>- исследовать дают ли выигрыш в работе простые механизмы.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</a:t>
            </a:r>
          </a:p>
        </p:txBody>
      </p:sp>
      <p:pic>
        <p:nvPicPr>
          <p:cNvPr id="12292" name="Picture 7" descr="0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3284538"/>
            <a:ext cx="5400675" cy="324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Определим работы сил, </a:t>
            </a:r>
            <a:b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приложенных к рычагу?</a:t>
            </a:r>
          </a:p>
        </p:txBody>
      </p:sp>
      <p:pic>
        <p:nvPicPr>
          <p:cNvPr id="14364" name="Picture 28" descr="зпм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534400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1143000" y="3810000"/>
            <a:ext cx="485775" cy="1676400"/>
          </a:xfrm>
          <a:prstGeom prst="downArrow">
            <a:avLst>
              <a:gd name="adj1" fmla="val 50000"/>
              <a:gd name="adj2" fmla="val 862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09600" y="4876800"/>
            <a:ext cx="665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7620000" y="37338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153400" y="4724400"/>
            <a:ext cx="665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69" name="Picture 33" descr="зп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58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70" name="AutoShape 34"/>
          <p:cNvSpPr>
            <a:spLocks noChangeArrowheads="1"/>
          </p:cNvSpPr>
          <p:nvPr/>
        </p:nvSpPr>
        <p:spPr bwMode="auto">
          <a:xfrm rot="-2011198">
            <a:off x="1752600" y="4953000"/>
            <a:ext cx="485775" cy="1524000"/>
          </a:xfrm>
          <a:prstGeom prst="downArrow">
            <a:avLst>
              <a:gd name="adj1" fmla="val 50000"/>
              <a:gd name="adj2" fmla="val 784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143000" y="5715000"/>
            <a:ext cx="665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 rot="-2090744">
            <a:off x="7239000" y="1447800"/>
            <a:ext cx="485775" cy="609600"/>
          </a:xfrm>
          <a:prstGeom prst="downArrow">
            <a:avLst>
              <a:gd name="adj1" fmla="val 50000"/>
              <a:gd name="adj2" fmla="val 3137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7772400" y="1524000"/>
            <a:ext cx="665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4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4495800" y="4191000"/>
            <a:ext cx="1647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&gt; F</a:t>
            </a:r>
            <a:r>
              <a:rPr lang="en-US" sz="4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6477000" y="4114800"/>
            <a:ext cx="21224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4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s</a:t>
            </a:r>
            <a:r>
              <a:rPr lang="en-US" sz="4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 </a:t>
            </a:r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2514600" y="5534025"/>
            <a:ext cx="3738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путём измерений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6324600" y="5181600"/>
            <a:ext cx="5857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4400" b="1" u="sng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  <a:p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44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44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7010400" y="5562600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/>
              <a:t>=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7620000" y="5181600"/>
            <a:ext cx="7096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400" b="1" u="sng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  <a:p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44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44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304800" y="1371600"/>
            <a:ext cx="8534400" cy="4111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sz="4400" b="1">
              <a:latin typeface="Times New Roman" pitchFamily="18" charset="0"/>
            </a:endParaRPr>
          </a:p>
          <a:p>
            <a:pPr algn="ctr"/>
            <a:r>
              <a:rPr lang="ru-RU" sz="4400" b="1">
                <a:latin typeface="Times New Roman" pitchFamily="18" charset="0"/>
              </a:rPr>
              <a:t>Действуя на длинное плечо рычага, мы выигрываем в силе, но при этом во столько же раз проигрываем в пути.</a:t>
            </a:r>
          </a:p>
          <a:p>
            <a:pPr algn="ctr"/>
            <a:endParaRPr lang="ru-RU" sz="4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0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6" grpId="0"/>
      <p:bldP spid="14367" grpId="0" animBg="1"/>
      <p:bldP spid="14368" grpId="0"/>
      <p:bldP spid="14370" grpId="0" animBg="1"/>
      <p:bldP spid="14371" grpId="0"/>
      <p:bldP spid="14372" grpId="0" animBg="1"/>
      <p:bldP spid="14373" grpId="0"/>
      <p:bldP spid="14374" grpId="0"/>
      <p:bldP spid="14375" grpId="0"/>
      <p:bldP spid="14376" grpId="0"/>
      <p:bldP spid="14377" grpId="0"/>
      <p:bldP spid="14378" grpId="0"/>
      <p:bldP spid="14379" grpId="0"/>
      <p:bldP spid="143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48200" y="1295400"/>
            <a:ext cx="3603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350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6000" b="1" u="sng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</a:p>
          <a:p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6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05000" y="1143000"/>
            <a:ext cx="8318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5400" b="1" u="sng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</a:p>
          <a:p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54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54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1600" y="1600200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/>
              <a:t>=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Определим работы сил, </a:t>
            </a:r>
            <a:b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приложенных к рычагу?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24200" y="1295400"/>
            <a:ext cx="11398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=&gt;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00200" y="2438400"/>
            <a:ext cx="6189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известно, что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А =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endParaRPr lang="en-US" sz="6000" b="1" baseline="-25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295400" y="3276600"/>
            <a:ext cx="6432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следовательно 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04800" y="4443413"/>
            <a:ext cx="8534400" cy="213360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При использовании рычага выигрыша в работе </a:t>
            </a:r>
          </a:p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не получают</a:t>
            </a:r>
          </a:p>
        </p:txBody>
      </p:sp>
    </p:spTree>
    <p:extLst>
      <p:ext uri="{BB962C8B-B14F-4D97-AF65-F5344CB8AC3E}">
        <p14:creationId xmlns:p14="http://schemas.microsoft.com/office/powerpoint/2010/main" val="251649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7" grpId="0"/>
      <p:bldP spid="12298" grpId="0"/>
      <p:bldP spid="12300" grpId="0"/>
      <p:bldP spid="12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sz="4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Дайте мне точку опоры -</a:t>
            </a:r>
          </a:p>
        </p:txBody>
      </p:sp>
      <p:pic>
        <p:nvPicPr>
          <p:cNvPr id="18435" name="Picture 3" descr="6b03gnbks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772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Script MT Bold" pitchFamily="66" charset="0"/>
              </a:rPr>
              <a:t>Архимед ок. 287-212 гг.до н.э.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81000" y="5791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я подниму Землю!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7102475" cy="3406775"/>
          </a:xfrm>
          <a:prstGeom prst="rect">
            <a:avLst/>
          </a:prstGeom>
          <a:solidFill>
            <a:schemeClr val="bg1"/>
          </a:solidFill>
          <a:ln w="254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>
                <a:latin typeface="Times New Roman" pitchFamily="18" charset="0"/>
              </a:rPr>
              <a:t>Смог ли бы Архимед это сделать, если бы ему дали точку опоры? </a:t>
            </a:r>
          </a:p>
        </p:txBody>
      </p:sp>
    </p:spTree>
    <p:extLst>
      <p:ext uri="{BB962C8B-B14F-4D97-AF65-F5344CB8AC3E}">
        <p14:creationId xmlns:p14="http://schemas.microsoft.com/office/powerpoint/2010/main" val="341260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Определим работы сил, </a:t>
            </a:r>
            <a:b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приложенных к неподвижному блоку?</a:t>
            </a:r>
          </a:p>
        </p:txBody>
      </p:sp>
      <p:pic>
        <p:nvPicPr>
          <p:cNvPr id="17413" name="Picture 5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6479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191000" y="1371600"/>
            <a:ext cx="363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т.к.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181600" y="2286000"/>
            <a:ext cx="2668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648200" y="3200400"/>
            <a:ext cx="3303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 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04800" y="4572000"/>
            <a:ext cx="8534400" cy="1463675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Неподвижный блок не даёт    выигрыша в работе </a:t>
            </a:r>
          </a:p>
        </p:txBody>
      </p:sp>
    </p:spTree>
    <p:extLst>
      <p:ext uri="{BB962C8B-B14F-4D97-AF65-F5344CB8AC3E}">
        <p14:creationId xmlns:p14="http://schemas.microsoft.com/office/powerpoint/2010/main" val="80308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  <p:bldP spid="174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Определим работы сил, </a:t>
            </a:r>
            <a:b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приложенных к подвижному блоку?</a:t>
            </a:r>
          </a:p>
        </p:txBody>
      </p:sp>
      <p:pic>
        <p:nvPicPr>
          <p:cNvPr id="19460" name="Picture 4" descr="зпм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209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17478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71800" y="1295400"/>
            <a:ext cx="557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u="sng">
                <a:latin typeface="Times New Roman" pitchFamily="18" charset="0"/>
              </a:rPr>
              <a:t>P</a:t>
            </a:r>
          </a:p>
          <a:p>
            <a:r>
              <a:rPr lang="en-US" sz="4800" b="1">
                <a:latin typeface="Times New Roman" pitchFamily="18" charset="0"/>
              </a:rPr>
              <a:t>F</a:t>
            </a:r>
            <a:endParaRPr lang="ru-RU" sz="4800" b="1"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05200" y="1600200"/>
            <a:ext cx="19494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latin typeface="Times New Roman" pitchFamily="18" charset="0"/>
              </a:rPr>
              <a:t>= 2</a:t>
            </a:r>
            <a:r>
              <a:rPr lang="ru-RU" sz="4800" b="1">
                <a:latin typeface="Times New Roman" pitchFamily="18" charset="0"/>
              </a:rPr>
              <a:t>, но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410200" y="1371600"/>
            <a:ext cx="7747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  </a:t>
            </a:r>
            <a:r>
              <a:rPr lang="en-US" sz="4400" b="1" u="sng">
                <a:latin typeface="Times New Roman" pitchFamily="18" charset="0"/>
              </a:rPr>
              <a:t>h</a:t>
            </a:r>
          </a:p>
          <a:p>
            <a:r>
              <a:rPr lang="en-US" sz="4400" b="1">
                <a:latin typeface="Times New Roman" pitchFamily="18" charset="0"/>
              </a:rPr>
              <a:t>2h</a:t>
            </a:r>
            <a:endParaRPr lang="ru-RU" sz="4400" b="1">
              <a:latin typeface="Times New Roman" pitchFamily="18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943600" y="1600200"/>
            <a:ext cx="5318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latin typeface="Times New Roman" pitchFamily="18" charset="0"/>
              </a:rPr>
              <a:t>=</a:t>
            </a:r>
            <a:endParaRPr lang="ru-RU" sz="4800" b="1">
              <a:latin typeface="Times New Roman" pitchFamily="18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400800" y="1295400"/>
            <a:ext cx="488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u="sng">
                <a:latin typeface="Times New Roman" pitchFamily="18" charset="0"/>
              </a:rPr>
              <a:t>1</a:t>
            </a:r>
          </a:p>
          <a:p>
            <a:r>
              <a:rPr lang="en-US" sz="4800" b="1">
                <a:latin typeface="Times New Roman" pitchFamily="18" charset="0"/>
              </a:rPr>
              <a:t>2</a:t>
            </a:r>
            <a:endParaRPr lang="ru-RU" sz="4800" b="1">
              <a:latin typeface="Times New Roman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819400" y="2819400"/>
            <a:ext cx="4267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Выигрывая в 2 раза             в силе, проигрываем 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в 2 раза в расстоянии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743200" y="4419600"/>
            <a:ext cx="6172200" cy="213360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Подвижный блок </a:t>
            </a:r>
          </a:p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не даёт выигрыша </a:t>
            </a:r>
          </a:p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в работе </a:t>
            </a:r>
          </a:p>
        </p:txBody>
      </p:sp>
    </p:spTree>
    <p:extLst>
      <p:ext uri="{BB962C8B-B14F-4D97-AF65-F5344CB8AC3E}">
        <p14:creationId xmlns:p14="http://schemas.microsoft.com/office/powerpoint/2010/main" val="35039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  <p:bldP spid="19465" grpId="0"/>
      <p:bldP spid="19466" grpId="0"/>
      <p:bldP spid="19467" grpId="0"/>
      <p:bldP spid="194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86740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533400"/>
            <a:ext cx="8534400" cy="572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Times New Roman" pitchFamily="18" charset="0"/>
              </a:rPr>
              <a:t>Многовековая практика показала, что </a:t>
            </a:r>
          </a:p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</a:rPr>
              <a:t>ни один из механизмов не даёт выигрыша в работе.</a:t>
            </a:r>
          </a:p>
          <a:p>
            <a:pPr algn="ctr"/>
            <a:endParaRPr lang="ru-RU" b="1">
              <a:latin typeface="Times New Roman" pitchFamily="18" charset="0"/>
            </a:endParaRPr>
          </a:p>
          <a:p>
            <a:pPr algn="ctr"/>
            <a:r>
              <a:rPr lang="ru-RU" sz="4400" b="1">
                <a:latin typeface="Times New Roman" pitchFamily="18" charset="0"/>
              </a:rPr>
              <a:t>Применяют различные механизмы для того, чтобы в зависимости от условий работы выиграть в силе или пути.</a:t>
            </a:r>
          </a:p>
        </p:txBody>
      </p:sp>
    </p:spTree>
    <p:extLst>
      <p:ext uri="{BB962C8B-B14F-4D97-AF65-F5344CB8AC3E}">
        <p14:creationId xmlns:p14="http://schemas.microsoft.com/office/powerpoint/2010/main" val="169427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/>
          <a:lstStyle/>
          <a:p>
            <a:r>
              <a:rPr lang="ru-RU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«Золотое правило» механики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8153400" cy="484505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sz="1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5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 сколько раз выигрываем в силе,                 во столько раз проигрываем                             в расстоянии.</a:t>
            </a:r>
          </a:p>
          <a:p>
            <a:pPr algn="ctr"/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5" name="Rectangle 31"/>
          <p:cNvSpPr>
            <a:spLocks noGrp="1" noChangeArrowheads="1"/>
          </p:cNvSpPr>
          <p:nvPr>
            <p:ph type="title"/>
          </p:nvPr>
        </p:nvSpPr>
        <p:spPr>
          <a:xfrm>
            <a:off x="-576263" y="620713"/>
            <a:ext cx="9720263" cy="995362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ru-RU" sz="2400" smtClean="0"/>
              <a:t>      1. Во сколько раз мы выиграли в силе?           </a:t>
            </a:r>
            <a:br>
              <a:rPr lang="ru-RU" sz="2400" smtClean="0"/>
            </a:br>
            <a:r>
              <a:rPr lang="ru-RU" sz="2400" smtClean="0"/>
              <a:t>2.  Во сколько раз мы проиграли в расстоянии?   Сделайте вывод.</a:t>
            </a:r>
            <a:br>
              <a:rPr lang="ru-RU" sz="2400" smtClean="0"/>
            </a:br>
            <a:r>
              <a:rPr lang="ru-RU" sz="2400" smtClean="0"/>
              <a:t>3. Сравните работы разных сил, приложенных к блоку. Сделайте вывод.</a:t>
            </a:r>
            <a:br>
              <a:rPr lang="ru-RU" sz="2400" smtClean="0"/>
            </a:br>
            <a:endParaRPr lang="ru-RU" sz="2400" smtClean="0"/>
          </a:p>
        </p:txBody>
      </p:sp>
      <p:graphicFrame>
        <p:nvGraphicFramePr>
          <p:cNvPr id="42038" name="Group 54"/>
          <p:cNvGraphicFramePr>
            <a:graphicFrameLocks noGrp="1"/>
          </p:cNvGraphicFramePr>
          <p:nvPr>
            <p:ph idx="1"/>
          </p:nvPr>
        </p:nvGraphicFramePr>
        <p:xfrm>
          <a:off x="468313" y="2060575"/>
          <a:ext cx="8229600" cy="4321176"/>
        </p:xfrm>
        <a:graphic>
          <a:graphicData uri="http://schemas.openxmlformats.org/drawingml/2006/table">
            <a:tbl>
              <a:tblPr/>
              <a:tblGrid>
                <a:gridCol w="2530475"/>
                <a:gridCol w="1296987"/>
                <a:gridCol w="1109663"/>
                <a:gridCol w="906462"/>
                <a:gridCol w="863600"/>
                <a:gridCol w="1522413"/>
              </a:tblGrid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Название простого механизма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F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/ F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/S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/ 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Подвижный блок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Неподвижный блок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06755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ВЫВОД:</a:t>
            </a:r>
            <a:endParaRPr lang="ru-RU" u="sn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7866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>
                <a:effectLst/>
              </a:rPr>
              <a:t>   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5288" y="1781175"/>
            <a:ext cx="820896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4000" i="1"/>
          </a:p>
          <a:p>
            <a:pPr algn="ctr"/>
            <a:r>
              <a:rPr lang="ru-RU" sz="4000" i="1"/>
              <a:t>Ни один из простых механизмов не дает выигрыша в работе.</a:t>
            </a:r>
            <a:endParaRPr lang="ru-RU" sz="4000"/>
          </a:p>
          <a:p>
            <a:pPr algn="ctr"/>
            <a:r>
              <a:rPr lang="ru-RU" sz="4000" i="1"/>
              <a:t>Во сколько раз выигрываем в силе , во столько раз проигрываем в расстоянии.</a:t>
            </a:r>
            <a:endParaRPr lang="ru-RU" sz="4000"/>
          </a:p>
          <a:p>
            <a:pPr algn="ctr" eaLnBrk="0" hangingPunct="0"/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eaLnBrk="1" hangingPunct="1">
              <a:defRPr/>
            </a:pPr>
            <a:r>
              <a:rPr lang="ru-RU" sz="2800" smtClean="0"/>
              <a:t>       1.Что же называется простым механизмом?</a:t>
            </a:r>
            <a:br>
              <a:rPr lang="ru-RU" sz="2800" smtClean="0"/>
            </a:br>
            <a:r>
              <a:rPr lang="ru-RU" sz="2800" smtClean="0"/>
              <a:t> 2. Какие простые механизмы вы знаете?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рычаг-простейшее механическое устройство, представляющее собой твёрдое тело (перекладину),вращающееся вокруг точки опоры.</a:t>
            </a:r>
          </a:p>
        </p:txBody>
      </p:sp>
      <p:pic>
        <p:nvPicPr>
          <p:cNvPr id="4100" name="Picture 6" descr="richag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060575"/>
            <a:ext cx="4105275" cy="3230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202363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Задачи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smtClean="0"/>
              <a:t>При поднятии груза с помощью подвижного блока на высоту 5м,рабочий выиграл в силе в 2 раза. На какую высоту при этом переместился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      свободный конец веревки?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8229600" cy="51450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mtClean="0"/>
              <a:t>Пользуясь рычагом, подняли груз на высоту 8 см. При этом силой, действующей на большее плечо, была выполнена работа 184 Дж. Определите вес поднятого груза.(трением пренебречь). Определить силу , действующую на большее плечо , если точка приложения этой силы опустилась на 2м. Начертить рисунок.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Спасибо за работу!</a:t>
            </a:r>
          </a:p>
        </p:txBody>
      </p:sp>
      <p:pic>
        <p:nvPicPr>
          <p:cNvPr id="17411" name="Picture 9" descr="cherv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773238"/>
            <a:ext cx="4895850" cy="4392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86463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Блок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73238"/>
            <a:ext cx="403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Представляет из себя колесо с жёлобом по окружности, вращающееся вокруг своей оси. </a:t>
            </a:r>
          </a:p>
          <a:p>
            <a:pPr eaLnBrk="1" hangingPunct="1">
              <a:defRPr/>
            </a:pPr>
            <a:endParaRPr lang="ru-RU" sz="2800" smtClean="0"/>
          </a:p>
        </p:txBody>
      </p:sp>
      <p:pic>
        <p:nvPicPr>
          <p:cNvPr id="5124" name="Picture 16" descr="1bl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765175"/>
            <a:ext cx="2087563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844675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блок-простой механизм позволяющий изменять прикладываемую силу по направлению (неподвижный блок), или по величине (подвижный блок).</a:t>
            </a:r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</a:t>
            </a:r>
          </a:p>
        </p:txBody>
      </p:sp>
      <p:pic>
        <p:nvPicPr>
          <p:cNvPr id="6148" name="Picture 7" descr="blok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92150"/>
            <a:ext cx="3168650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наклонная плоскость-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989138"/>
            <a:ext cx="403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простейшее механическое устройство, применяемое для подъёма тяжёлых предметов, чтобы получить выигрыш в силе.</a:t>
            </a:r>
          </a:p>
        </p:txBody>
      </p:sp>
      <p:pic>
        <p:nvPicPr>
          <p:cNvPr id="7172" name="Picture 7" descr="nakl-pl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060575"/>
            <a:ext cx="2879725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клин-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одна изразновидностей наклонной плоскости,это простой механизм в виде призмы, рабочие поверхности которого сходятся под острым углом. Используется для раздвижения, разделения на части обрабатываемого предмета.</a:t>
            </a:r>
          </a:p>
        </p:txBody>
      </p:sp>
      <p:pic>
        <p:nvPicPr>
          <p:cNvPr id="8196" name="Picture 7" descr="klin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31938" y="1600200"/>
            <a:ext cx="18891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86463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ворот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4038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-это два колеса, соединенные вместе и вращающиеся вокруг одной оси, например, колодезный ворот с ручкой.</a:t>
            </a:r>
          </a:p>
        </p:txBody>
      </p:sp>
      <p:pic>
        <p:nvPicPr>
          <p:cNvPr id="9220" name="Picture 7" descr="vor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908050"/>
            <a:ext cx="2835275" cy="4924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130925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винт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44675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— простейший механизм. Резьба винта, в сущности, представляет собой другой простейший мехнизм — наклонную плоскость, многократно обернутую вокруг цилиндра.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Примеры простых устройств с винтовой резьбой — домкрат, болт с гайкой, тиски.</a:t>
            </a:r>
          </a:p>
        </p:txBody>
      </p:sp>
      <p:pic>
        <p:nvPicPr>
          <p:cNvPr id="10244" name="Picture 7" descr="Arhime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989138"/>
            <a:ext cx="4464050" cy="2881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3. Где применяет человек простые механизмы в своей жизни? </a:t>
            </a:r>
            <a:br>
              <a:rPr lang="ru-RU" sz="2800" smtClean="0"/>
            </a:br>
            <a:r>
              <a:rPr lang="ru-RU" sz="2800" smtClean="0"/>
              <a:t>4. В чем состоит их основное назначение?</a:t>
            </a:r>
            <a:r>
              <a:rPr lang="ru-RU" sz="400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Наклонная плоскость - пандусы, эскалаторы, обычные лестницы и конвейеры.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Клин  - при рубке дров, чтобы облегчить работу, в трещину полена вставляют металлический клин и бьют по нему обухом топора.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Простые устройства с винтовой резьбой – домкрат, болт с гайкой, микрометр, тиски.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Рычаг – ножницы, кусачки,тачка,стрела подъемного крана и т.д.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98</TotalTime>
  <Words>629</Words>
  <Application>Microsoft Office PowerPoint</Application>
  <PresentationFormat>Экран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Круги</vt:lpstr>
      <vt:lpstr>   </vt:lpstr>
      <vt:lpstr>       1.Что же называется простым механизмом?  2. Какие простые механизмы вы знаете?</vt:lpstr>
      <vt:lpstr>Блок</vt:lpstr>
      <vt:lpstr>Презентация PowerPoint</vt:lpstr>
      <vt:lpstr>наклонная плоскость-</vt:lpstr>
      <vt:lpstr>клин-</vt:lpstr>
      <vt:lpstr>ворот</vt:lpstr>
      <vt:lpstr>винт</vt:lpstr>
      <vt:lpstr>3. Где применяет человек простые механизмы в своей жизни?  4. В чем состоит их основное назначение? </vt:lpstr>
      <vt:lpstr>цель нашего урока: </vt:lpstr>
      <vt:lpstr>Определим работы сил,  приложенных к рычагу?</vt:lpstr>
      <vt:lpstr>Определим работы сил,  приложенных к рычагу?</vt:lpstr>
      <vt:lpstr>Дайте мне точку опоры -</vt:lpstr>
      <vt:lpstr>Презентация PowerPoint</vt:lpstr>
      <vt:lpstr>Презентация PowerPoint</vt:lpstr>
      <vt:lpstr>Презентация PowerPoint</vt:lpstr>
      <vt:lpstr>«Золотое правило» механики</vt:lpstr>
      <vt:lpstr>      1. Во сколько раз мы выиграли в силе?            2.  Во сколько раз мы проиграли в расстоянии?   Сделайте вывод. 3. Сравните работы разных сил, приложенных к блоку. Сделайте вывод. </vt:lpstr>
      <vt:lpstr>ВЫВОД:</vt:lpstr>
      <vt:lpstr>Задачи</vt:lpstr>
      <vt:lpstr>Презентация PowerPoint</vt:lpstr>
      <vt:lpstr>Спасибо за работу!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«Золотое» правило механики»</dc:title>
  <dc:creator>MAX</dc:creator>
  <cp:lastModifiedBy>*</cp:lastModifiedBy>
  <cp:revision>7</cp:revision>
  <dcterms:created xsi:type="dcterms:W3CDTF">2008-05-03T17:07:21Z</dcterms:created>
  <dcterms:modified xsi:type="dcterms:W3CDTF">2023-04-27T11:07:57Z</dcterms:modified>
</cp:coreProperties>
</file>