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83" r:id="rId3"/>
    <p:sldId id="258" r:id="rId4"/>
    <p:sldId id="284" r:id="rId5"/>
    <p:sldId id="270" r:id="rId6"/>
    <p:sldId id="271" r:id="rId7"/>
    <p:sldId id="265" r:id="rId8"/>
    <p:sldId id="285" r:id="rId9"/>
    <p:sldId id="286" r:id="rId10"/>
    <p:sldId id="276" r:id="rId11"/>
    <p:sldId id="282" r:id="rId12"/>
    <p:sldId id="267" r:id="rId13"/>
    <p:sldId id="269" r:id="rId14"/>
    <p:sldId id="273" r:id="rId15"/>
    <p:sldId id="275" r:id="rId16"/>
    <p:sldId id="28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3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03C8D3-26C2-4402-8900-E391CD52A86F}" type="datetimeFigureOut">
              <a:rPr lang="ru-RU" smtClean="0"/>
              <a:pPr/>
              <a:t>17.04.2023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C512A5-70F7-4476-93AD-146A728BE5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4712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C512A5-70F7-4476-93AD-146A728BE55A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509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C512A5-70F7-4476-93AD-146A728BE55A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3631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LuBWntTe4JY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6019800"/>
          </a:xfrm>
        </p:spPr>
        <p:txBody>
          <a:bodyPr>
            <a:noAutofit/>
          </a:bodyPr>
          <a:lstStyle/>
          <a:p>
            <a:r>
              <a:rPr lang="ru-RU" sz="2800" dirty="0" smtClean="0"/>
              <a:t>Урок30</a:t>
            </a:r>
            <a:br>
              <a:rPr lang="ru-RU" sz="2800" dirty="0" smtClean="0"/>
            </a:br>
            <a:r>
              <a:rPr lang="ru-RU" sz="2800" dirty="0" smtClean="0"/>
              <a:t>9 класс ОБЖ</a:t>
            </a:r>
            <a:br>
              <a:rPr lang="ru-RU" sz="2800" dirty="0" smtClean="0"/>
            </a:br>
            <a:r>
              <a:rPr lang="ru-RU" sz="2800" dirty="0"/>
              <a:t>Тема урока: Роль личности, общества и государства в предупреждении и ликвидации чрезвычайных </a:t>
            </a:r>
            <a:r>
              <a:rPr lang="ru-RU" sz="2800" dirty="0" smtClean="0"/>
              <a:t>ситуаций</a:t>
            </a:r>
            <a:br>
              <a:rPr lang="ru-RU" sz="2800" dirty="0" smtClean="0"/>
            </a:br>
            <a:r>
              <a:rPr lang="ru-RU" sz="1800" dirty="0"/>
              <a:t>Цель урока: Показать  </a:t>
            </a:r>
            <a:r>
              <a:rPr lang="ru-RU" sz="1800" dirty="0" smtClean="0"/>
              <a:t>роль </a:t>
            </a:r>
            <a:r>
              <a:rPr lang="ru-RU" sz="1800" dirty="0"/>
              <a:t>личности, общества и государства в предупреждении и ликвидации чрезвычайных </a:t>
            </a:r>
            <a:r>
              <a:rPr lang="ru-RU" sz="1800" dirty="0" smtClean="0"/>
              <a:t>ситуаций</a:t>
            </a:r>
            <a:br>
              <a:rPr lang="ru-RU" sz="1800" dirty="0" smtClean="0"/>
            </a:br>
            <a:r>
              <a:rPr lang="ru-RU" sz="1800" dirty="0" smtClean="0"/>
              <a:t>Метод обучения : дистанционный</a:t>
            </a:r>
            <a:br>
              <a:rPr lang="ru-RU" sz="1800" dirty="0" smtClean="0"/>
            </a:br>
            <a:r>
              <a:rPr lang="ru-RU" sz="2800" dirty="0" smtClean="0"/>
              <a:t>Ход урока</a:t>
            </a:r>
            <a:br>
              <a:rPr lang="ru-RU" sz="2800" dirty="0" smtClean="0"/>
            </a:br>
            <a:r>
              <a:rPr lang="ru-RU" sz="2800" dirty="0" smtClean="0"/>
              <a:t>1. Просмотр видео:  </a:t>
            </a:r>
            <a:r>
              <a:rPr lang="smn-FI" sz="2800" dirty="0" smtClean="0">
                <a:hlinkClick r:id="rId2"/>
              </a:rPr>
              <a:t>https</a:t>
            </a:r>
            <a:r>
              <a:rPr lang="smn-FI" sz="2800" dirty="0">
                <a:hlinkClick r:id="rId2"/>
              </a:rPr>
              <a:t>://</a:t>
            </a:r>
            <a:r>
              <a:rPr lang="smn-FI" sz="2800" dirty="0" smtClean="0">
                <a:hlinkClick r:id="rId2"/>
              </a:rPr>
              <a:t>youtu.be/LuBWntTe4JY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2. Изучить и записать конспект презентации</a:t>
            </a:r>
            <a:br>
              <a:rPr lang="ru-RU" sz="2800" dirty="0" smtClean="0"/>
            </a:br>
            <a:r>
              <a:rPr lang="ru-RU" sz="2800" dirty="0" smtClean="0"/>
              <a:t>3.Домашнее задание</a:t>
            </a:r>
            <a:r>
              <a:rPr lang="ru-RU" sz="2800" smtClean="0"/>
              <a:t>:                                                 ответить </a:t>
            </a:r>
            <a:r>
              <a:rPr lang="ru-RU" sz="2800" dirty="0" smtClean="0"/>
              <a:t>на </a:t>
            </a:r>
            <a:r>
              <a:rPr lang="ru-RU" sz="2800" smtClean="0"/>
              <a:t>вопросы  слайд  16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141973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ъект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</a:pPr>
            <a:endParaRPr lang="ru-RU" sz="2000" dirty="0" smtClean="0"/>
          </a:p>
          <a:p>
            <a:pPr algn="just" eaLnBrk="1" hangingPunct="1">
              <a:lnSpc>
                <a:spcPct val="80000"/>
              </a:lnSpc>
            </a:pPr>
            <a:r>
              <a:rPr lang="ru-RU" dirty="0" smtClean="0"/>
              <a:t>Существуют постоянные базовые национальные интересы для каждого государства.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dirty="0" smtClean="0"/>
              <a:t>К ним можно отнести: государственный суверенитет, территориальную целостность, социально-политическую стабильность общества, конституционный строй, стратегическую стабильность в системе мирового сообщества, свободный доступ к жизненно важным экономико-стратегическим зонам и коммуникациям и другие.</a:t>
            </a:r>
          </a:p>
          <a:p>
            <a:pPr eaLnBrk="1" hangingPunct="1">
              <a:lnSpc>
                <a:spcPct val="80000"/>
              </a:lnSpc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</a:pPr>
            <a:endParaRPr lang="ru-RU" sz="2000" dirty="0" smtClean="0"/>
          </a:p>
          <a:p>
            <a:pPr eaLnBrk="1" hangingPunct="1"/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8602813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428625" y="619125"/>
            <a:ext cx="8501063" cy="1023938"/>
          </a:xfrm>
          <a:prstGeom prst="ribbon">
            <a:avLst>
              <a:gd name="adj1" fmla="val 12500"/>
              <a:gd name="adj2" fmla="val 50000"/>
            </a:avLst>
          </a:prstGeom>
          <a:solidFill>
            <a:srgbClr val="FFCC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981200" y="733425"/>
            <a:ext cx="5410200" cy="6096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ru-RU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Структура национальной </a:t>
            </a:r>
          </a:p>
          <a:p>
            <a:pPr algn="ctr">
              <a:defRPr/>
            </a:pPr>
            <a:r>
              <a:rPr lang="ru-RU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безопасности</a:t>
            </a:r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304800" y="2181225"/>
            <a:ext cx="3048000" cy="762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5486400" y="2181225"/>
            <a:ext cx="3352800" cy="762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endParaRPr lang="ru-RU" sz="2000" b="1">
              <a:latin typeface="Times New Roman" pitchFamily="18" charset="0"/>
            </a:endParaRPr>
          </a:p>
          <a:p>
            <a:pPr algn="ctr" eaLnBrk="0" hangingPunct="0"/>
            <a:r>
              <a:rPr lang="ru-RU" sz="2000" b="1">
                <a:latin typeface="Times New Roman" pitchFamily="18" charset="0"/>
              </a:rPr>
              <a:t>Экономическая </a:t>
            </a:r>
          </a:p>
          <a:p>
            <a:pPr algn="ctr" eaLnBrk="0" hangingPunct="0"/>
            <a:r>
              <a:rPr lang="ru-RU" sz="2000" b="1">
                <a:latin typeface="Times New Roman" pitchFamily="18" charset="0"/>
              </a:rPr>
              <a:t>безопасность</a:t>
            </a:r>
          </a:p>
          <a:p>
            <a:pPr algn="ctr" eaLnBrk="0" hangingPunct="0"/>
            <a:endParaRPr lang="ru-RU" sz="2000" b="1">
              <a:latin typeface="Times New Roman" pitchFamily="18" charset="0"/>
            </a:endParaRP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304800" y="3248025"/>
            <a:ext cx="3048000" cy="609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ru-RU" sz="2000" b="1">
                <a:latin typeface="Times New Roman" pitchFamily="18" charset="0"/>
              </a:rPr>
              <a:t>Общественная </a:t>
            </a:r>
          </a:p>
          <a:p>
            <a:pPr algn="ctr" eaLnBrk="0" hangingPunct="0"/>
            <a:r>
              <a:rPr lang="ru-RU" sz="2000" b="1">
                <a:latin typeface="Times New Roman" pitchFamily="18" charset="0"/>
              </a:rPr>
              <a:t>безопасность</a:t>
            </a: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5562600" y="3248025"/>
            <a:ext cx="3276600" cy="609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endParaRPr lang="ru-RU" sz="2000" b="1">
              <a:latin typeface="Times New Roman" pitchFamily="18" charset="0"/>
            </a:endParaRPr>
          </a:p>
          <a:p>
            <a:pPr algn="ctr" eaLnBrk="0" hangingPunct="0"/>
            <a:r>
              <a:rPr lang="ru-RU" sz="2000" b="1">
                <a:latin typeface="Times New Roman" pitchFamily="18" charset="0"/>
              </a:rPr>
              <a:t>Энергетическая </a:t>
            </a:r>
          </a:p>
          <a:p>
            <a:pPr algn="ctr" eaLnBrk="0" hangingPunct="0"/>
            <a:r>
              <a:rPr lang="ru-RU" sz="2000" b="1">
                <a:latin typeface="Times New Roman" pitchFamily="18" charset="0"/>
              </a:rPr>
              <a:t>безопасность</a:t>
            </a:r>
          </a:p>
          <a:p>
            <a:pPr algn="ctr" eaLnBrk="0" hangingPunct="0"/>
            <a:endParaRPr lang="ru-RU" sz="2000" b="1">
              <a:latin typeface="Times New Roman" pitchFamily="18" charset="0"/>
            </a:endParaRPr>
          </a:p>
        </p:txBody>
      </p:sp>
      <p:sp>
        <p:nvSpPr>
          <p:cNvPr id="9" name="AutoShape 8"/>
          <p:cNvSpPr>
            <a:spLocks noChangeArrowheads="1"/>
          </p:cNvSpPr>
          <p:nvPr/>
        </p:nvSpPr>
        <p:spPr bwMode="auto">
          <a:xfrm>
            <a:off x="304800" y="4162425"/>
            <a:ext cx="3048000" cy="762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ru-RU" sz="2000" b="1">
                <a:latin typeface="Times New Roman" pitchFamily="18" charset="0"/>
              </a:rPr>
              <a:t>Техногенная</a:t>
            </a:r>
          </a:p>
          <a:p>
            <a:pPr algn="ctr" eaLnBrk="0" hangingPunct="0"/>
            <a:r>
              <a:rPr lang="ru-RU" sz="2000" b="1">
                <a:latin typeface="Times New Roman" pitchFamily="18" charset="0"/>
              </a:rPr>
              <a:t>безопасность</a:t>
            </a: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5562600" y="4162425"/>
            <a:ext cx="3276600" cy="762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endParaRPr lang="ru-RU" sz="2000" b="1">
              <a:latin typeface="Times New Roman" pitchFamily="18" charset="0"/>
            </a:endParaRPr>
          </a:p>
          <a:p>
            <a:pPr algn="ctr" eaLnBrk="0" hangingPunct="0"/>
            <a:r>
              <a:rPr lang="ru-RU" sz="2000" b="1">
                <a:latin typeface="Times New Roman" pitchFamily="18" charset="0"/>
              </a:rPr>
              <a:t>Информационная</a:t>
            </a:r>
          </a:p>
          <a:p>
            <a:pPr algn="ctr" eaLnBrk="0" hangingPunct="0"/>
            <a:r>
              <a:rPr lang="ru-RU" sz="2000" b="1">
                <a:latin typeface="Times New Roman" pitchFamily="18" charset="0"/>
              </a:rPr>
              <a:t>безопасность</a:t>
            </a:r>
          </a:p>
          <a:p>
            <a:pPr algn="ctr" eaLnBrk="0" hangingPunct="0"/>
            <a:endParaRPr lang="ru-RU" sz="2000" b="1">
              <a:latin typeface="Times New Roman" pitchFamily="18" charset="0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304800" y="2181225"/>
            <a:ext cx="30480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ru-RU" sz="2000" b="1">
                <a:latin typeface="Times New Roman" pitchFamily="18" charset="0"/>
              </a:rPr>
              <a:t>Государственная</a:t>
            </a:r>
          </a:p>
          <a:p>
            <a:pPr algn="ctr">
              <a:spcBef>
                <a:spcPct val="20000"/>
              </a:spcBef>
            </a:pPr>
            <a:r>
              <a:rPr lang="ru-RU" sz="2000" b="1">
                <a:latin typeface="Times New Roman" pitchFamily="18" charset="0"/>
              </a:rPr>
              <a:t>безопасность</a:t>
            </a:r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1066800" y="5229225"/>
            <a:ext cx="2743200" cy="700088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81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ru-RU" sz="2000" b="1">
                <a:latin typeface="Times New Roman" pitchFamily="18" charset="0"/>
              </a:rPr>
              <a:t>Экологическая</a:t>
            </a:r>
          </a:p>
          <a:p>
            <a:pPr algn="ctr" eaLnBrk="0" hangingPunct="0"/>
            <a:r>
              <a:rPr lang="ru-RU" sz="2000" b="1">
                <a:latin typeface="Times New Roman" pitchFamily="18" charset="0"/>
              </a:rPr>
              <a:t>безопасность </a:t>
            </a:r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5334000" y="5229225"/>
            <a:ext cx="2971800" cy="6096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ru-RU" sz="2000" b="1">
                <a:latin typeface="Times New Roman" pitchFamily="18" charset="0"/>
              </a:rPr>
              <a:t>Безопасность</a:t>
            </a:r>
          </a:p>
          <a:p>
            <a:pPr algn="ctr" eaLnBrk="0" hangingPunct="0"/>
            <a:r>
              <a:rPr lang="ru-RU" sz="2000" b="1">
                <a:latin typeface="Times New Roman" pitchFamily="18" charset="0"/>
              </a:rPr>
              <a:t>личности</a:t>
            </a:r>
          </a:p>
        </p:txBody>
      </p:sp>
      <p:sp>
        <p:nvSpPr>
          <p:cNvPr id="15" name="AutoShape 14"/>
          <p:cNvSpPr>
            <a:spLocks noChangeArrowheads="1"/>
          </p:cNvSpPr>
          <p:nvPr/>
        </p:nvSpPr>
        <p:spPr bwMode="auto">
          <a:xfrm>
            <a:off x="4071938" y="1643063"/>
            <a:ext cx="990600" cy="604837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 flipH="1">
            <a:off x="3357563" y="2000250"/>
            <a:ext cx="1295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>
            <a:off x="4786313" y="2143125"/>
            <a:ext cx="700087" cy="266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 flipH="1">
            <a:off x="3357563" y="1928813"/>
            <a:ext cx="1219200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>
            <a:off x="4643438" y="1928813"/>
            <a:ext cx="919162" cy="1676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 flipH="1">
            <a:off x="3357563" y="1857375"/>
            <a:ext cx="1219200" cy="2743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" name="Line 20"/>
          <p:cNvSpPr>
            <a:spLocks noChangeShapeType="1"/>
          </p:cNvSpPr>
          <p:nvPr/>
        </p:nvSpPr>
        <p:spPr bwMode="auto">
          <a:xfrm>
            <a:off x="4643438" y="2000250"/>
            <a:ext cx="919162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" name="Line 22"/>
          <p:cNvSpPr>
            <a:spLocks noChangeShapeType="1"/>
          </p:cNvSpPr>
          <p:nvPr/>
        </p:nvSpPr>
        <p:spPr bwMode="auto">
          <a:xfrm flipH="1">
            <a:off x="3786188" y="2000250"/>
            <a:ext cx="714375" cy="32623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>
            <a:off x="4643438" y="2214563"/>
            <a:ext cx="714375" cy="30718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063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8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  <p:bldP spid="12" grpId="0" animBg="1"/>
      <p:bldP spid="13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908720"/>
            <a:ext cx="770485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/>
              <a:t>Система безопасности</a:t>
            </a:r>
            <a:r>
              <a:rPr lang="ru-RU" sz="3200" dirty="0"/>
              <a:t> – это совокупность специальных органов, служб, средств, методов и мероприятий, обеспечивающих защиту жизненно важных интересов человека, общества, государства от внутренних и внешних угроз</a:t>
            </a:r>
          </a:p>
        </p:txBody>
      </p:sp>
    </p:spTree>
    <p:extLst>
      <p:ext uri="{BB962C8B-B14F-4D97-AF65-F5344CB8AC3E}">
        <p14:creationId xmlns:p14="http://schemas.microsoft.com/office/powerpoint/2010/main" val="34081696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404664"/>
            <a:ext cx="783061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/>
              <a:t>Система национальной безопасности государства - это комплексная система, включающая три взаимосвязанных подсистемы:</a:t>
            </a:r>
          </a:p>
          <a:p>
            <a:r>
              <a:rPr lang="ru-RU" sz="3600" dirty="0"/>
              <a:t>- систему обеспечения жизнедеятельности государства;</a:t>
            </a:r>
          </a:p>
          <a:p>
            <a:r>
              <a:rPr lang="ru-RU" sz="3600" dirty="0"/>
              <a:t>- систему защиты государства, общества, человека;</a:t>
            </a:r>
          </a:p>
          <a:p>
            <a:r>
              <a:rPr lang="ru-RU" sz="3600" dirty="0"/>
              <a:t>- систему управления национальной безопасностью.</a:t>
            </a:r>
          </a:p>
        </p:txBody>
      </p:sp>
    </p:spTree>
    <p:extLst>
      <p:ext uri="{BB962C8B-B14F-4D97-AF65-F5344CB8AC3E}">
        <p14:creationId xmlns:p14="http://schemas.microsoft.com/office/powerpoint/2010/main" val="41030924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196752"/>
            <a:ext cx="756084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/>
              <a:t>Система защиты государства, общества, человека –</a:t>
            </a:r>
            <a:r>
              <a:rPr lang="ru-RU" sz="3200" dirty="0"/>
              <a:t> совокупность всех законных сил и средств, обеспечивающих защиту национальных ресурсов и ценностей, а так же государственных и личных интересов от внешних и внутренних угроз.</a:t>
            </a:r>
          </a:p>
        </p:txBody>
      </p:sp>
    </p:spTree>
    <p:extLst>
      <p:ext uri="{BB962C8B-B14F-4D97-AF65-F5344CB8AC3E}">
        <p14:creationId xmlns:p14="http://schemas.microsoft.com/office/powerpoint/2010/main" val="42234637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620688"/>
            <a:ext cx="777686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Система национальной безопасности выполняет ряд за</a:t>
            </a:r>
            <a:r>
              <a:rPr lang="ru-RU" sz="3200" dirty="0"/>
              <a:t>дач:</a:t>
            </a:r>
          </a:p>
          <a:p>
            <a:pPr algn="just"/>
            <a:r>
              <a:rPr lang="ru-RU" sz="3200" dirty="0"/>
              <a:t>- разработка и осуществление планов и других мер по защите интересов человека, общества, государства.</a:t>
            </a:r>
          </a:p>
          <a:p>
            <a:pPr algn="just"/>
            <a:r>
              <a:rPr lang="ru-RU" sz="3200" dirty="0"/>
              <a:t>- формирование, обеспечение и развитие органов, сил и средств обеспечения безопасности.</a:t>
            </a:r>
          </a:p>
          <a:p>
            <a:pPr algn="just"/>
            <a:r>
              <a:rPr lang="ru-RU" sz="3200" dirty="0"/>
              <a:t> - восстановление объектов защиты, пострадавших в </a:t>
            </a:r>
            <a:r>
              <a:rPr lang="ru-RU" sz="3200" dirty="0" smtClean="0"/>
              <a:t>результате чрезвычайных ситуаций.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5498635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sun9-80.userapi.com/impg/WV63HKl6aixEXv6J0GeKaKFkYWKFcRY3bhelBw/NyHYX7rwAos.jpg?size=926x612&amp;quality=96&amp;sign=276574c3e0dd7ff198ebefc4c6d1a494&amp;type=alb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81000"/>
            <a:ext cx="8584178" cy="601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5337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85800"/>
            <a:ext cx="8148217" cy="4648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325927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4446" y="620688"/>
            <a:ext cx="8055986" cy="5791836"/>
          </a:xfrm>
        </p:spPr>
        <p:txBody>
          <a:bodyPr>
            <a:normAutofit/>
          </a:bodyPr>
          <a:lstStyle/>
          <a:p>
            <a:pPr marL="0" lvl="0" indent="0" algn="just">
              <a:buClr>
                <a:srgbClr val="90C226"/>
              </a:buClr>
              <a:buNone/>
            </a:pPr>
            <a:r>
              <a:rPr lang="ru-RU" sz="32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	</a:t>
            </a:r>
            <a:r>
              <a:rPr lang="ru-RU" sz="3200" b="1" dirty="0" smtClean="0">
                <a:solidFill>
                  <a:srgbClr val="000000"/>
                </a:solidFill>
                <a:latin typeface="Verdana" panose="020B0604030504040204" pitchFamily="34" charset="0"/>
              </a:rPr>
              <a:t>Национальная </a:t>
            </a:r>
            <a:r>
              <a:rPr lang="ru-RU" sz="3200" b="1" dirty="0">
                <a:solidFill>
                  <a:srgbClr val="000000"/>
                </a:solidFill>
                <a:latin typeface="Verdana" panose="020B0604030504040204" pitchFamily="34" charset="0"/>
              </a:rPr>
              <a:t>безопасность </a:t>
            </a:r>
            <a:r>
              <a:rPr lang="ru-RU" sz="3200" dirty="0">
                <a:solidFill>
                  <a:srgbClr val="000000"/>
                </a:solidFill>
                <a:latin typeface="Verdana" panose="020B0604030504040204" pitchFamily="34" charset="0"/>
              </a:rPr>
              <a:t>- это защищенность государства от внешних и внутренних угроз, устойчивость к неблагоприятным воздействиям извне, обеспечение таких внутренних и внешних условий существования страны, которые гарантируют возможность стабильного прогресса общества и его граждан</a:t>
            </a:r>
            <a:r>
              <a:rPr lang="ru-RU" sz="32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.</a:t>
            </a:r>
          </a:p>
          <a:p>
            <a:pPr marL="0" indent="0">
              <a:buClr>
                <a:srgbClr val="90C226"/>
              </a:buClr>
              <a:buNone/>
            </a:pPr>
            <a:r>
              <a:rPr lang="ru-RU" sz="3200" dirty="0">
                <a:solidFill>
                  <a:srgbClr val="000000"/>
                </a:solidFill>
                <a:latin typeface="Verdana" panose="020B0604030504040204" pitchFamily="34" charset="0"/>
              </a:rPr>
              <a:t>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5642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160338"/>
            <a:ext cx="7715250" cy="654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2734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Объекты </a:t>
            </a:r>
            <a:r>
              <a:rPr lang="ru-RU" b="1" dirty="0"/>
              <a:t>национальной безопасности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личность</a:t>
            </a:r>
          </a:p>
          <a:p>
            <a:pPr algn="just"/>
            <a:r>
              <a:rPr lang="ru-RU" dirty="0" smtClean="0"/>
              <a:t> </a:t>
            </a:r>
            <a:r>
              <a:rPr lang="ru-RU" dirty="0"/>
              <a:t>социальные </a:t>
            </a:r>
            <a:r>
              <a:rPr lang="ru-RU" dirty="0" smtClean="0"/>
              <a:t>группы</a:t>
            </a:r>
          </a:p>
          <a:p>
            <a:pPr algn="just"/>
            <a:r>
              <a:rPr lang="ru-RU" dirty="0" smtClean="0"/>
              <a:t> </a:t>
            </a:r>
            <a:r>
              <a:rPr lang="ru-RU" dirty="0"/>
              <a:t>общественные </a:t>
            </a:r>
            <a:r>
              <a:rPr lang="ru-RU" dirty="0" smtClean="0"/>
              <a:t>организации</a:t>
            </a:r>
          </a:p>
          <a:p>
            <a:pPr algn="just"/>
            <a:r>
              <a:rPr lang="ru-RU" dirty="0" smtClean="0"/>
              <a:t>государственные учреждения</a:t>
            </a:r>
          </a:p>
          <a:p>
            <a:pPr algn="just"/>
            <a:r>
              <a:rPr lang="ru-RU" dirty="0" smtClean="0"/>
              <a:t> </a:t>
            </a:r>
            <a:r>
              <a:rPr lang="ru-RU" dirty="0"/>
              <a:t>государство и общество в </a:t>
            </a:r>
            <a:r>
              <a:rPr lang="ru-RU" dirty="0" smtClean="0"/>
              <a:t>целом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2770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Субъекты </a:t>
            </a:r>
            <a:r>
              <a:rPr lang="ru-RU" b="1" dirty="0"/>
              <a:t>национальной </a:t>
            </a:r>
            <a:r>
              <a:rPr lang="ru-RU" b="1" dirty="0" smtClean="0"/>
              <a:t>безопас</a:t>
            </a:r>
            <a:r>
              <a:rPr lang="ru-RU" b="1" dirty="0"/>
              <a:t>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pPr algn="just"/>
            <a:r>
              <a:rPr lang="ru-RU" dirty="0" smtClean="0"/>
              <a:t> люди (президент, министр вооруженных сил и др.);</a:t>
            </a:r>
          </a:p>
          <a:p>
            <a:pPr algn="just"/>
            <a:r>
              <a:rPr lang="ru-RU" dirty="0" smtClean="0"/>
              <a:t> </a:t>
            </a:r>
            <a:r>
              <a:rPr lang="ru-RU" dirty="0"/>
              <a:t>социальные </a:t>
            </a:r>
            <a:r>
              <a:rPr lang="ru-RU" dirty="0" smtClean="0"/>
              <a:t>организмы;</a:t>
            </a:r>
          </a:p>
          <a:p>
            <a:pPr algn="just"/>
            <a:r>
              <a:rPr lang="ru-RU" dirty="0" smtClean="0"/>
              <a:t> </a:t>
            </a:r>
            <a:r>
              <a:rPr lang="ru-RU" dirty="0"/>
              <a:t>организации и учреждения, которые осознают возможные </a:t>
            </a:r>
            <a:r>
              <a:rPr lang="ru-RU" dirty="0" smtClean="0"/>
              <a:t>угрозы </a:t>
            </a:r>
            <a:r>
              <a:rPr lang="ru-RU" dirty="0"/>
              <a:t>в жизни общества и призваны осуществлять деятельность по их предупреждению и ликвидации.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2290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1340768"/>
            <a:ext cx="741682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/>
              <a:t>Обеспечение национальной безопасности Российской Федерации </a:t>
            </a:r>
            <a:r>
              <a:rPr lang="ru-RU" sz="3200" dirty="0"/>
              <a:t>— это деятельность государства и всего общества, направленная на осуществление общенациональной идеи, на защиту национальных ценностей и национальных интересов. </a:t>
            </a:r>
          </a:p>
        </p:txBody>
      </p:sp>
    </p:spTree>
    <p:extLst>
      <p:ext uri="{BB962C8B-B14F-4D97-AF65-F5344CB8AC3E}">
        <p14:creationId xmlns:p14="http://schemas.microsoft.com/office/powerpoint/2010/main" val="525688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sun9-5.userapi.com/impg/SNNl9L4z7xOcqjGHqMASjhlTA4SV8Y-aT_xzbA/MzLuekfyocU.jpg?size=863x616&amp;quality=96&amp;sign=cdb2ee11a9322afa305234857f05ac50&amp;type=alb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078" y="381000"/>
            <a:ext cx="8220075" cy="5867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4942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sun9-71.userapi.com/impg/m1A4YtiKYaH_Cvh2zb2rkdHXkfSgE_QqbBGSyg/8hmUa0LIqdw.jpg?size=856x642&amp;quality=96&amp;sign=295219ca10b13d0bb9cf07c2ed571bc3&amp;type=alb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457200"/>
            <a:ext cx="8153400" cy="6115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94341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Words>304</Words>
  <Application>Microsoft Office PowerPoint</Application>
  <PresentationFormat>Экран (4:3)</PresentationFormat>
  <Paragraphs>53</Paragraphs>
  <Slides>16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Урок30 9 класс ОБЖ Тема урока: Роль личности, общества и государства в предупреждении и ликвидации чрезвычайных ситуаций Цель урока: Показать  роль личности, общества и государства в предупреждении и ликвидации чрезвычайных ситуаций Метод обучения : дистанционный Ход урока 1. Просмотр видео:  https://youtu.be/LuBWntTe4JY 2. Изучить и записать конспект презентации 3.Домашнее задание:                                                 ответить на вопросы  слайд  16</vt:lpstr>
      <vt:lpstr>Презентация PowerPoint</vt:lpstr>
      <vt:lpstr>Презентация PowerPoint</vt:lpstr>
      <vt:lpstr>Презентация PowerPoint</vt:lpstr>
      <vt:lpstr>Объекты национальной безопасности </vt:lpstr>
      <vt:lpstr>Субъекты национальной безопасности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Безопасность личности, общества и государства</dc:title>
  <dc:creator>User</dc:creator>
  <cp:lastModifiedBy>*</cp:lastModifiedBy>
  <cp:revision>17</cp:revision>
  <dcterms:created xsi:type="dcterms:W3CDTF">2016-09-16T08:50:45Z</dcterms:created>
  <dcterms:modified xsi:type="dcterms:W3CDTF">2023-04-17T13:56:09Z</dcterms:modified>
</cp:coreProperties>
</file>