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embeddedFontLst>
    <p:embeddedFont>
      <p:font typeface="Calibri" panose="020F0502020204030204" pitchFamily="34" charset="0"/>
      <p:regular r:id="rId8"/>
      <p:bold r:id="rId9"/>
      <p:italic r:id="rId10"/>
      <p:boldItalic r:id="rId11"/>
    </p:embeddedFont>
    <p:embeddedFont>
      <p:font typeface="Wingdings 3" panose="05040102010807070707" pitchFamily="18" charset="2"/>
      <p:regular r:id="rId12"/>
    </p:embeddedFont>
    <p:embeddedFont>
      <p:font typeface="Century Gothic" panose="020B0502020202020204" pitchFamily="34" charset="0"/>
      <p:regular r:id="rId13"/>
      <p:bold r:id="rId14"/>
      <p:italic r:id="rId15"/>
      <p:boldItalic r:id="rId16"/>
    </p:embeddedFont>
    <p:embeddedFont>
      <p:font typeface="Verdana" panose="020B0604030504040204" pitchFamily="34" charset="0"/>
      <p:regular r:id="rId17"/>
      <p:bold r:id="rId18"/>
      <p:italic r:id="rId19"/>
      <p:boldItalic r:id="rId20"/>
    </p:embeddedFont>
    <p:embeddedFont>
      <p:font typeface="Arial Narrow" panose="020B060602020203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4.fntdata"/><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24" Type="http://schemas.openxmlformats.org/officeDocument/2006/relationships/font" Target="fonts/font17.fntdata"/><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font" Target="fonts/font16.fntdata"/><Relationship Id="rId28" Type="http://schemas.openxmlformats.org/officeDocument/2006/relationships/tableStyles" Target="tableStyles.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font" Target="fonts/font15.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spcBef>
                <a:spcPts val="0"/>
              </a:spcBef>
            </a:pPr>
            <a:endParaRPr sz="1200" b="0" i="0" u="none" strike="noStrike" cap="none"/>
          </a:p>
          <a:p>
            <a:pPr lvl="1">
              <a:spcBef>
                <a:spcPts val="0"/>
              </a:spcBef>
            </a:pPr>
            <a:endParaRPr/>
          </a:p>
          <a:p>
            <a:pPr lvl="2">
              <a:spcBef>
                <a:spcPts val="0"/>
              </a:spcBef>
            </a:pPr>
            <a:endParaRPr/>
          </a:p>
          <a:p>
            <a:pPr lvl="3">
              <a:spcBef>
                <a:spcPts val="0"/>
              </a:spcBef>
            </a:pPr>
            <a:endParaRPr/>
          </a:p>
          <a:p>
            <a:pPr lvl="4">
              <a:spcBef>
                <a:spcPts val="0"/>
              </a:spcBef>
            </a:pPr>
            <a:endParaRPr/>
          </a:p>
          <a:p>
            <a:pPr lvl="5">
              <a:spcBef>
                <a:spcPts val="0"/>
              </a:spcBef>
            </a:pPr>
            <a:endParaRPr/>
          </a:p>
          <a:p>
            <a:pPr lvl="6">
              <a:spcBef>
                <a:spcPts val="0"/>
              </a:spcBef>
            </a:pPr>
            <a:endParaRPr/>
          </a:p>
          <a:p>
            <a:pPr lvl="7">
              <a:spcBef>
                <a:spcPts val="0"/>
              </a:spcBef>
            </a:pPr>
            <a:endParaRPr/>
          </a:p>
          <a:p>
            <a:pPr lvl="8">
              <a:spcBef>
                <a:spcPts val="0"/>
              </a:spcBef>
            </a:pPr>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3" name="Shape 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66" name="Shape 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21083939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43748259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361538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24729518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090638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206644970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242949320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84281379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3696514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319426141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62339394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88449306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9039053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51101709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721620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176526224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rtl="0">
              <a:spcBef>
                <a:spcPts val="0"/>
              </a:spcBef>
            </a:pPr>
            <a:endParaRPr lang="ru-RU" sz="1200" b="0" i="0" u="none" strike="noStrike" cap="none" smtClean="0">
              <a:solidFill>
                <a:srgbClr val="898989"/>
              </a:solidFill>
              <a:latin typeface="Calibri"/>
              <a:ea typeface="Calibri"/>
              <a:cs typeface="Calibri"/>
              <a:sym typeface="Calibri"/>
            </a:endParaRPr>
          </a:p>
          <a:p>
            <a:pPr lvl="1">
              <a:spcBef>
                <a:spcPts val="0"/>
              </a:spcBef>
            </a:pPr>
            <a:endParaRPr lang="ru-RU" smtClean="0"/>
          </a:p>
          <a:p>
            <a:pPr lvl="2">
              <a:spcBef>
                <a:spcPts val="0"/>
              </a:spcBef>
            </a:pPr>
            <a:endParaRPr lang="ru-RU" smtClean="0"/>
          </a:p>
          <a:p>
            <a:pPr lvl="3">
              <a:spcBef>
                <a:spcPts val="0"/>
              </a:spcBef>
            </a:pPr>
            <a:endParaRPr lang="ru-RU" smtClean="0"/>
          </a:p>
          <a:p>
            <a:pPr lvl="4">
              <a:spcBef>
                <a:spcPts val="0"/>
              </a:spcBef>
            </a:pPr>
            <a:endParaRPr lang="ru-RU" smtClean="0"/>
          </a:p>
          <a:p>
            <a:pPr lvl="5">
              <a:spcBef>
                <a:spcPts val="0"/>
              </a:spcBef>
            </a:pPr>
            <a:endParaRPr lang="ru-RU" smtClean="0"/>
          </a:p>
          <a:p>
            <a:pPr lvl="6">
              <a:spcBef>
                <a:spcPts val="0"/>
              </a:spcBef>
            </a:pPr>
            <a:endParaRPr lang="ru-RU" smtClean="0"/>
          </a:p>
          <a:p>
            <a:pPr lvl="7">
              <a:spcBef>
                <a:spcPts val="0"/>
              </a:spcBef>
            </a:pPr>
            <a:endParaRPr lang="ru-RU" smtClean="0"/>
          </a:p>
          <a:p>
            <a:pPr lvl="8">
              <a:spcBef>
                <a:spcPts val="0"/>
              </a:spcBef>
            </a:pPr>
            <a:endParaRPr lang="ru-RU"/>
          </a:p>
        </p:txBody>
      </p:sp>
    </p:spTree>
    <p:extLst>
      <p:ext uri="{BB962C8B-B14F-4D97-AF65-F5344CB8AC3E}">
        <p14:creationId xmlns:p14="http://schemas.microsoft.com/office/powerpoint/2010/main" val="2943880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ctrTitle"/>
          </p:nvPr>
        </p:nvSpPr>
        <p:spPr>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rgbClr val="FF0000"/>
              </a:buClr>
              <a:buSzPct val="25000"/>
              <a:buFont typeface="Arial"/>
              <a:buNone/>
            </a:pPr>
            <a:r>
              <a:rPr lang="en-US" sz="4400" b="1" i="0" u="none" strike="noStrike" cap="none">
                <a:solidFill>
                  <a:srgbClr val="FF0000"/>
                </a:solidFill>
                <a:latin typeface="Arial"/>
                <a:ea typeface="Arial"/>
                <a:cs typeface="Arial"/>
                <a:sym typeface="Arial"/>
              </a:rPr>
              <a:t>Относительные, </a:t>
            </a:r>
            <a:r>
              <a:rPr lang="en-US" sz="4400" b="1" i="0" u="none" strike="noStrike" cap="none">
                <a:solidFill>
                  <a:srgbClr val="0070C0"/>
                </a:solidFill>
                <a:latin typeface="Arial"/>
                <a:ea typeface="Arial"/>
                <a:cs typeface="Arial"/>
                <a:sym typeface="Arial"/>
              </a:rPr>
              <a:t>абсолютные</a:t>
            </a:r>
            <a:r>
              <a:rPr lang="en-US" sz="4400" b="1" i="0" u="none" strike="noStrike" cap="none">
                <a:solidFill>
                  <a:srgbClr val="FF0000"/>
                </a:solidFill>
                <a:latin typeface="Arial"/>
                <a:ea typeface="Arial"/>
                <a:cs typeface="Arial"/>
                <a:sym typeface="Arial"/>
              </a:rPr>
              <a:t> </a:t>
            </a:r>
            <a:r>
              <a:rPr lang="en-US" sz="4400" b="1" i="0" u="none" strike="noStrike" cap="none">
                <a:solidFill>
                  <a:schemeClr val="dk1"/>
                </a:solidFill>
                <a:latin typeface="Arial"/>
                <a:ea typeface="Arial"/>
                <a:cs typeface="Arial"/>
                <a:sym typeface="Arial"/>
              </a:rPr>
              <a:t>и</a:t>
            </a:r>
            <a:r>
              <a:rPr lang="en-US" sz="4400" b="1" i="0" u="none" strike="noStrike" cap="none">
                <a:solidFill>
                  <a:srgbClr val="FF0000"/>
                </a:solidFill>
                <a:latin typeface="Arial"/>
                <a:ea typeface="Arial"/>
                <a:cs typeface="Arial"/>
                <a:sym typeface="Arial"/>
              </a:rPr>
              <a:t> </a:t>
            </a:r>
            <a:r>
              <a:rPr lang="en-US" sz="4400" b="1" i="0" u="none" strike="noStrike" cap="none">
                <a:solidFill>
                  <a:srgbClr val="7030A0"/>
                </a:solidFill>
                <a:latin typeface="Arial"/>
                <a:ea typeface="Arial"/>
                <a:cs typeface="Arial"/>
                <a:sym typeface="Arial"/>
              </a:rPr>
              <a:t>смешанные </a:t>
            </a:r>
            <a:r>
              <a:rPr lang="en-US" sz="4400" b="0" i="0" u="none" strike="noStrike" cap="none">
                <a:solidFill>
                  <a:schemeClr val="dk1"/>
                </a:solidFill>
                <a:latin typeface="Arial"/>
                <a:ea typeface="Arial"/>
                <a:cs typeface="Arial"/>
                <a:sym typeface="Arial"/>
              </a:rPr>
              <a:t>ссылки на ячейки в Excel</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chemeClr val="dk1"/>
              </a:buClr>
              <a:buSzPct val="25000"/>
              <a:buFont typeface="Calibri"/>
              <a:buNone/>
            </a:pPr>
            <a:r>
              <a:rPr lang="en-US" sz="3600" b="0" i="0" u="none" strike="noStrike" cap="none">
                <a:solidFill>
                  <a:schemeClr val="dk1"/>
                </a:solidFill>
                <a:latin typeface="Calibri"/>
                <a:ea typeface="Calibri"/>
                <a:cs typeface="Calibri"/>
                <a:sym typeface="Calibri"/>
              </a:rPr>
              <a:t>Относительная, абсолютная и смешанная адресация</a:t>
            </a:r>
          </a:p>
        </p:txBody>
      </p:sp>
      <p:sp>
        <p:nvSpPr>
          <p:cNvPr id="61" name="Shape 61"/>
          <p:cNvSpPr txBox="1">
            <a:spLocks noGrp="1"/>
          </p:cNvSpPr>
          <p:nvPr>
            <p:ph idx="1"/>
          </p:nvPr>
        </p:nvSpPr>
        <p:spPr>
          <a:prstGeom prst="rect">
            <a:avLst/>
          </a:prstGeom>
          <a:noFill/>
          <a:ln>
            <a:noFill/>
          </a:ln>
        </p:spPr>
        <p:txBody>
          <a:bodyPr lIns="91425" tIns="45700" rIns="91425" bIns="45700" anchor="t" anchorCtr="0">
            <a:noAutofit/>
          </a:bodyPr>
          <a:lstStyle/>
          <a:p>
            <a:pPr marL="0" marR="0" lvl="0" indent="0" algn="l" rtl="0">
              <a:spcBef>
                <a:spcPts val="640"/>
              </a:spcBef>
              <a:spcAft>
                <a:spcPts val="0"/>
              </a:spcAft>
              <a:buClr>
                <a:schemeClr val="dk1"/>
              </a:buClr>
              <a:buSzPct val="25000"/>
              <a:buFont typeface="Arial Narrow"/>
              <a:buNone/>
            </a:pPr>
            <a:r>
              <a:rPr lang="en-US" sz="3200" b="0" i="0" u="none" strike="noStrike" cap="none">
                <a:solidFill>
                  <a:schemeClr val="dk1"/>
                </a:solidFill>
                <a:latin typeface="Arial Narrow"/>
                <a:ea typeface="Arial Narrow"/>
                <a:cs typeface="Arial Narrow"/>
                <a:sym typeface="Arial Narrow"/>
              </a:rPr>
              <a:t>Адреса ячеек (или ссылки на ячейки) бывают относительные, абсолютные и смешанные, вся разница между ними проявляется при копировании формулы в другую ячейку.</a:t>
            </a:r>
          </a:p>
          <a:p>
            <a:pPr marL="0" marR="0" lvl="0" indent="0" algn="l" rtl="0">
              <a:spcBef>
                <a:spcPts val="640"/>
              </a:spcBef>
              <a:spcAft>
                <a:spcPts val="0"/>
              </a:spcAft>
              <a:buClr>
                <a:schemeClr val="dk1"/>
              </a:buClr>
              <a:buSzPct val="59375"/>
              <a:buFont typeface="Arial"/>
              <a:buChar char="●"/>
            </a:pPr>
            <a:r>
              <a:rPr lang="en-US" sz="3200" b="1" i="0" u="none" strike="noStrike" cap="none">
                <a:solidFill>
                  <a:schemeClr val="dk1"/>
                </a:solidFill>
                <a:latin typeface="Arial Narrow"/>
                <a:ea typeface="Arial Narrow"/>
                <a:cs typeface="Arial Narrow"/>
                <a:sym typeface="Arial Narrow"/>
              </a:rPr>
              <a:t>Относительная</a:t>
            </a:r>
            <a:r>
              <a:rPr lang="en-US" sz="3200" b="0" i="0" u="none" strike="noStrike" cap="none">
                <a:solidFill>
                  <a:schemeClr val="dk1"/>
                </a:solidFill>
                <a:latin typeface="Arial Narrow"/>
                <a:ea typeface="Arial Narrow"/>
                <a:cs typeface="Arial Narrow"/>
                <a:sym typeface="Arial Narrow"/>
              </a:rPr>
              <a:t> ссылка - A1, FD34.</a:t>
            </a:r>
          </a:p>
          <a:p>
            <a:pPr marL="0" marR="0" lvl="0" indent="0" algn="l" rtl="0">
              <a:spcBef>
                <a:spcPts val="640"/>
              </a:spcBef>
              <a:spcAft>
                <a:spcPts val="0"/>
              </a:spcAft>
              <a:buClr>
                <a:schemeClr val="dk1"/>
              </a:buClr>
              <a:buSzPct val="59375"/>
              <a:buFont typeface="Arial"/>
              <a:buChar char="●"/>
            </a:pPr>
            <a:r>
              <a:rPr lang="en-US" sz="3200" b="1" i="0" u="none" strike="noStrike" cap="none">
                <a:solidFill>
                  <a:schemeClr val="dk1"/>
                </a:solidFill>
                <a:latin typeface="Arial Narrow"/>
                <a:ea typeface="Arial Narrow"/>
                <a:cs typeface="Arial Narrow"/>
                <a:sym typeface="Arial Narrow"/>
              </a:rPr>
              <a:t>Абсолютная</a:t>
            </a:r>
            <a:r>
              <a:rPr lang="en-US" sz="3200" b="0" i="0" u="none" strike="noStrike" cap="none">
                <a:solidFill>
                  <a:schemeClr val="dk1"/>
                </a:solidFill>
                <a:latin typeface="Arial Narrow"/>
                <a:ea typeface="Arial Narrow"/>
                <a:cs typeface="Arial Narrow"/>
                <a:sym typeface="Arial Narrow"/>
              </a:rPr>
              <a:t> ссылка - </a:t>
            </a:r>
            <a:r>
              <a:rPr lang="en-US" sz="3200" b="0" i="0" u="none" strike="noStrike" cap="none">
                <a:solidFill>
                  <a:srgbClr val="FF0000"/>
                </a:solidFill>
                <a:latin typeface="Arial Narrow"/>
                <a:ea typeface="Arial Narrow"/>
                <a:cs typeface="Arial Narrow"/>
                <a:sym typeface="Arial Narrow"/>
              </a:rPr>
              <a:t>$</a:t>
            </a:r>
            <a:r>
              <a:rPr lang="en-US" sz="3200" b="0" i="0" u="none" strike="noStrike" cap="none">
                <a:solidFill>
                  <a:schemeClr val="dk1"/>
                </a:solidFill>
                <a:latin typeface="Arial Narrow"/>
                <a:ea typeface="Arial Narrow"/>
                <a:cs typeface="Arial Narrow"/>
                <a:sym typeface="Arial Narrow"/>
              </a:rPr>
              <a:t>A</a:t>
            </a:r>
            <a:r>
              <a:rPr lang="en-US" sz="3200" b="0" i="0" u="none" strike="noStrike" cap="none">
                <a:solidFill>
                  <a:srgbClr val="FF0000"/>
                </a:solidFill>
                <a:latin typeface="Arial Narrow"/>
                <a:ea typeface="Arial Narrow"/>
                <a:cs typeface="Arial Narrow"/>
                <a:sym typeface="Arial Narrow"/>
              </a:rPr>
              <a:t>$</a:t>
            </a:r>
            <a:r>
              <a:rPr lang="en-US" sz="3200" b="0" i="0" u="none" strike="noStrike" cap="none">
                <a:solidFill>
                  <a:schemeClr val="dk1"/>
                </a:solidFill>
                <a:latin typeface="Arial Narrow"/>
                <a:ea typeface="Arial Narrow"/>
                <a:cs typeface="Arial Narrow"/>
                <a:sym typeface="Arial Narrow"/>
              </a:rPr>
              <a:t>1, </a:t>
            </a:r>
            <a:r>
              <a:rPr lang="en-US" sz="3200" b="0" i="0" u="none" strike="noStrike" cap="none">
                <a:solidFill>
                  <a:srgbClr val="FF0000"/>
                </a:solidFill>
                <a:latin typeface="Arial Narrow"/>
                <a:ea typeface="Arial Narrow"/>
                <a:cs typeface="Arial Narrow"/>
                <a:sym typeface="Arial Narrow"/>
              </a:rPr>
              <a:t>$</a:t>
            </a:r>
            <a:r>
              <a:rPr lang="en-US" sz="3200" b="0" i="0" u="none" strike="noStrike" cap="none">
                <a:solidFill>
                  <a:schemeClr val="dk1"/>
                </a:solidFill>
                <a:latin typeface="Arial Narrow"/>
                <a:ea typeface="Arial Narrow"/>
                <a:cs typeface="Arial Narrow"/>
                <a:sym typeface="Arial Narrow"/>
              </a:rPr>
              <a:t>FD</a:t>
            </a:r>
            <a:r>
              <a:rPr lang="en-US" sz="3200" b="0" i="0" u="none" strike="noStrike" cap="none">
                <a:solidFill>
                  <a:srgbClr val="FF0000"/>
                </a:solidFill>
                <a:latin typeface="Arial Narrow"/>
                <a:ea typeface="Arial Narrow"/>
                <a:cs typeface="Arial Narrow"/>
                <a:sym typeface="Arial Narrow"/>
              </a:rPr>
              <a:t>$</a:t>
            </a:r>
            <a:r>
              <a:rPr lang="en-US" sz="3200" b="0" i="0" u="none" strike="noStrike" cap="none">
                <a:solidFill>
                  <a:schemeClr val="dk1"/>
                </a:solidFill>
                <a:latin typeface="Arial Narrow"/>
                <a:ea typeface="Arial Narrow"/>
                <a:cs typeface="Arial Narrow"/>
                <a:sym typeface="Arial Narrow"/>
              </a:rPr>
              <a:t>34.</a:t>
            </a:r>
          </a:p>
          <a:p>
            <a:pPr marL="0" marR="0" lvl="0" indent="0" algn="l" rtl="0">
              <a:spcBef>
                <a:spcPts val="640"/>
              </a:spcBef>
              <a:spcAft>
                <a:spcPts val="0"/>
              </a:spcAft>
              <a:buClr>
                <a:schemeClr val="dk1"/>
              </a:buClr>
              <a:buSzPct val="59375"/>
              <a:buFont typeface="Arial"/>
              <a:buChar char="●"/>
            </a:pPr>
            <a:r>
              <a:rPr lang="en-US" sz="3200" b="1" i="0" u="none" strike="noStrike" cap="none">
                <a:solidFill>
                  <a:schemeClr val="dk1"/>
                </a:solidFill>
                <a:latin typeface="Arial Narrow"/>
                <a:ea typeface="Arial Narrow"/>
                <a:cs typeface="Arial Narrow"/>
                <a:sym typeface="Arial Narrow"/>
              </a:rPr>
              <a:t>Смешанная</a:t>
            </a:r>
            <a:r>
              <a:rPr lang="en-US" sz="3200" b="0" i="0" u="none" strike="noStrike" cap="none">
                <a:solidFill>
                  <a:schemeClr val="dk1"/>
                </a:solidFill>
                <a:latin typeface="Arial Narrow"/>
                <a:ea typeface="Arial Narrow"/>
                <a:cs typeface="Arial Narrow"/>
                <a:sym typeface="Arial Narrow"/>
              </a:rPr>
              <a:t> ссылка - </a:t>
            </a:r>
            <a:r>
              <a:rPr lang="en-US" sz="3200" b="0" i="0" u="none" strike="noStrike" cap="none">
                <a:solidFill>
                  <a:srgbClr val="FF0000"/>
                </a:solidFill>
                <a:latin typeface="Arial Narrow"/>
                <a:ea typeface="Arial Narrow"/>
                <a:cs typeface="Arial Narrow"/>
                <a:sym typeface="Arial Narrow"/>
              </a:rPr>
              <a:t>$</a:t>
            </a:r>
            <a:r>
              <a:rPr lang="en-US" sz="3200" b="0" i="0" u="none" strike="noStrike" cap="none">
                <a:solidFill>
                  <a:schemeClr val="dk1"/>
                </a:solidFill>
                <a:latin typeface="Arial Narrow"/>
                <a:ea typeface="Arial Narrow"/>
                <a:cs typeface="Arial Narrow"/>
                <a:sym typeface="Arial Narrow"/>
              </a:rPr>
              <a:t>A1, FD</a:t>
            </a:r>
            <a:r>
              <a:rPr lang="en-US" sz="3200" b="0" i="0" u="none" strike="noStrike" cap="none">
                <a:solidFill>
                  <a:srgbClr val="FF0000"/>
                </a:solidFill>
                <a:latin typeface="Arial Narrow"/>
                <a:ea typeface="Arial Narrow"/>
                <a:cs typeface="Arial Narrow"/>
                <a:sym typeface="Arial Narrow"/>
              </a:rPr>
              <a:t>$</a:t>
            </a:r>
            <a:r>
              <a:rPr lang="en-US" sz="3200" b="0" i="0" u="none" strike="noStrike" cap="none">
                <a:solidFill>
                  <a:schemeClr val="dk1"/>
                </a:solidFill>
                <a:latin typeface="Arial Narrow"/>
                <a:ea typeface="Arial Narrow"/>
                <a:cs typeface="Arial Narrow"/>
                <a:sym typeface="Arial Narrow"/>
              </a:rPr>
              <a:t>34.</a:t>
            </a:r>
          </a:p>
        </p:txBody>
      </p:sp>
      <p:sp>
        <p:nvSpPr>
          <p:cNvPr id="62" name="Shape 62"/>
          <p:cNvSpPr txBox="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1800" b="0" i="0" u="none" strike="noStrike" cap="none">
              <a:solidFill>
                <a:schemeClr val="dk1"/>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1398842" y="285971"/>
            <a:ext cx="6636794" cy="141424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chemeClr val="dk1"/>
              </a:buClr>
              <a:buSzPct val="25000"/>
              <a:buFont typeface="Calibri"/>
              <a:buNone/>
            </a:pPr>
            <a:r>
              <a:rPr lang="en-US" sz="3600" b="0" i="0" u="none" strike="noStrike" cap="none" dirty="0" err="1">
                <a:solidFill>
                  <a:schemeClr val="dk1"/>
                </a:solidFill>
                <a:latin typeface="Calibri"/>
                <a:ea typeface="Calibri"/>
                <a:cs typeface="Calibri"/>
                <a:sym typeface="Calibri"/>
              </a:rPr>
              <a:t>Копирование</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формул</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содержащих</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относительные</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ссылки</a:t>
            </a:r>
            <a:endParaRPr lang="en-US" sz="3600" b="0" i="0" u="none" strike="noStrike" cap="none" dirty="0">
              <a:solidFill>
                <a:schemeClr val="dk1"/>
              </a:solidFill>
              <a:latin typeface="Calibri"/>
              <a:ea typeface="Calibri"/>
              <a:cs typeface="Calibri"/>
              <a:sym typeface="Calibri"/>
            </a:endParaRPr>
          </a:p>
        </p:txBody>
      </p:sp>
      <p:pic>
        <p:nvPicPr>
          <p:cNvPr id="69" name="Shape 69"/>
          <p:cNvPicPr preferRelativeResize="0"/>
          <p:nvPr/>
        </p:nvPicPr>
        <p:blipFill>
          <a:blip r:embed="rId3">
            <a:alphaModFix/>
          </a:blip>
          <a:stretch>
            <a:fillRect/>
          </a:stretch>
        </p:blipFill>
        <p:spPr>
          <a:xfrm>
            <a:off x="727075" y="3789362"/>
            <a:ext cx="5256211" cy="2098675"/>
          </a:xfrm>
          <a:prstGeom prst="rect">
            <a:avLst/>
          </a:prstGeom>
          <a:noFill/>
          <a:ln>
            <a:noFill/>
          </a:ln>
        </p:spPr>
      </p:pic>
      <p:sp>
        <p:nvSpPr>
          <p:cNvPr id="70" name="Shape 70"/>
          <p:cNvSpPr txBox="1"/>
          <p:nvPr/>
        </p:nvSpPr>
        <p:spPr>
          <a:xfrm>
            <a:off x="566737" y="6021387"/>
            <a:ext cx="8253411" cy="400049"/>
          </a:xfrm>
          <a:prstGeom prst="rect">
            <a:avLst/>
          </a:prstGeom>
          <a:noFill/>
          <a:ln>
            <a:noFill/>
          </a:ln>
        </p:spPr>
        <p:txBody>
          <a:bodyPr lIns="91425" tIns="45700" rIns="91425" bIns="45700" anchor="t" anchorCtr="0">
            <a:noAutofit/>
          </a:bodyPr>
          <a:lstStyle/>
          <a:p>
            <a:pPr marL="0" marR="0" lvl="0" indent="0" algn="ctr" rtl="0">
              <a:spcBef>
                <a:spcPts val="1000"/>
              </a:spcBef>
              <a:buClr>
                <a:schemeClr val="dk1"/>
              </a:buClr>
              <a:buSzPct val="25000"/>
              <a:buFont typeface="Verdana"/>
              <a:buNone/>
            </a:pPr>
            <a:r>
              <a:rPr lang="en-US" sz="2000" b="0" i="0" u="none" strike="noStrike" cap="none">
                <a:solidFill>
                  <a:schemeClr val="dk1"/>
                </a:solidFill>
                <a:latin typeface="Verdana"/>
                <a:ea typeface="Verdana"/>
                <a:cs typeface="Verdana"/>
                <a:sym typeface="Verdana"/>
              </a:rPr>
              <a:t>Содержимое ячейки </a:t>
            </a:r>
            <a:r>
              <a:rPr lang="en-US" sz="2000" b="1" i="0" u="none" strike="noStrike" cap="none">
                <a:solidFill>
                  <a:srgbClr val="FF0000"/>
                </a:solidFill>
                <a:latin typeface="Verdana"/>
                <a:ea typeface="Verdana"/>
                <a:cs typeface="Verdana"/>
                <a:sym typeface="Verdana"/>
              </a:rPr>
              <a:t>С2</a:t>
            </a:r>
            <a:r>
              <a:rPr lang="en-US" sz="2000" b="0" i="0" u="none" strike="noStrike" cap="none">
                <a:solidFill>
                  <a:schemeClr val="dk1"/>
                </a:solidFill>
                <a:latin typeface="Verdana"/>
                <a:ea typeface="Verdana"/>
                <a:cs typeface="Verdana"/>
                <a:sym typeface="Verdana"/>
              </a:rPr>
              <a:t> скопировали в ячейки С3, С4, D2.</a:t>
            </a:r>
          </a:p>
        </p:txBody>
      </p:sp>
      <p:sp>
        <p:nvSpPr>
          <p:cNvPr id="71" name="Shape 71"/>
          <p:cNvSpPr txBox="1"/>
          <p:nvPr/>
        </p:nvSpPr>
        <p:spPr>
          <a:xfrm>
            <a:off x="566737" y="1700211"/>
            <a:ext cx="8253411" cy="1939925"/>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Narrow"/>
              <a:buNone/>
            </a:pPr>
            <a:r>
              <a:rPr lang="en-US" sz="2400" b="1" i="0" u="none" strike="noStrike" cap="none">
                <a:solidFill>
                  <a:schemeClr val="dk1"/>
                </a:solidFill>
                <a:latin typeface="Arial Narrow"/>
                <a:ea typeface="Arial Narrow"/>
                <a:cs typeface="Arial Narrow"/>
                <a:sym typeface="Arial Narrow"/>
              </a:rPr>
              <a:t>Относительная</a:t>
            </a:r>
            <a:r>
              <a:rPr lang="en-US" sz="2400" b="0" i="0" u="none" strike="noStrike" cap="none">
                <a:solidFill>
                  <a:schemeClr val="dk1"/>
                </a:solidFill>
                <a:latin typeface="Arial Narrow"/>
                <a:ea typeface="Arial Narrow"/>
                <a:cs typeface="Arial Narrow"/>
                <a:sym typeface="Arial Narrow"/>
              </a:rPr>
              <a:t> ссылка  – автоматически изменяющаяся при копировании формулы ссылка. Номер строки (имя столбца) изменяется на столько, на сколько отличается номер строки (имя столбца), где оказалась скопированная формула, от номера строки (имени столбца) исходной ячейки.</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1391020" y="303433"/>
            <a:ext cx="6589199" cy="128089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chemeClr val="dk1"/>
              </a:buClr>
              <a:buSzPct val="25000"/>
              <a:buFont typeface="Calibri"/>
              <a:buNone/>
            </a:pPr>
            <a:r>
              <a:rPr lang="en-US" sz="3600" b="0" i="0" u="none" strike="noStrike" cap="none" dirty="0" err="1">
                <a:solidFill>
                  <a:schemeClr val="dk1"/>
                </a:solidFill>
                <a:latin typeface="Calibri"/>
                <a:ea typeface="Calibri"/>
                <a:cs typeface="Calibri"/>
                <a:sym typeface="Calibri"/>
              </a:rPr>
              <a:t>Копирование</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формул</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содержащих</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абсолютные</a:t>
            </a:r>
            <a:r>
              <a:rPr lang="en-US" sz="3600" b="0" i="0" u="none" strike="noStrike" cap="none" dirty="0">
                <a:solidFill>
                  <a:schemeClr val="dk1"/>
                </a:solidFill>
                <a:latin typeface="Calibri"/>
                <a:ea typeface="Calibri"/>
                <a:cs typeface="Calibri"/>
                <a:sym typeface="Calibri"/>
              </a:rPr>
              <a:t> </a:t>
            </a:r>
            <a:r>
              <a:rPr lang="en-US" sz="3600" b="0" i="0" u="none" strike="noStrike" cap="none" dirty="0" err="1">
                <a:solidFill>
                  <a:schemeClr val="dk1"/>
                </a:solidFill>
                <a:latin typeface="Calibri"/>
                <a:ea typeface="Calibri"/>
                <a:cs typeface="Calibri"/>
                <a:sym typeface="Calibri"/>
              </a:rPr>
              <a:t>ссылки</a:t>
            </a:r>
            <a:endParaRPr lang="en-US" sz="3600" b="0" i="0" u="none" strike="noStrike" cap="none" dirty="0">
              <a:solidFill>
                <a:schemeClr val="dk1"/>
              </a:solidFill>
              <a:latin typeface="Calibri"/>
              <a:ea typeface="Calibri"/>
              <a:cs typeface="Calibri"/>
              <a:sym typeface="Calibri"/>
            </a:endParaRPr>
          </a:p>
        </p:txBody>
      </p:sp>
      <p:pic>
        <p:nvPicPr>
          <p:cNvPr id="79" name="Shape 79"/>
          <p:cNvPicPr preferRelativeResize="0"/>
          <p:nvPr/>
        </p:nvPicPr>
        <p:blipFill>
          <a:blip r:embed="rId3">
            <a:alphaModFix/>
          </a:blip>
          <a:stretch>
            <a:fillRect/>
          </a:stretch>
        </p:blipFill>
        <p:spPr>
          <a:xfrm>
            <a:off x="1692275" y="2881311"/>
            <a:ext cx="5327649" cy="1970087"/>
          </a:xfrm>
          <a:prstGeom prst="rect">
            <a:avLst/>
          </a:prstGeom>
          <a:noFill/>
          <a:ln>
            <a:noFill/>
          </a:ln>
        </p:spPr>
      </p:pic>
      <p:sp>
        <p:nvSpPr>
          <p:cNvPr id="80" name="Shape 80"/>
          <p:cNvSpPr txBox="1"/>
          <p:nvPr/>
        </p:nvSpPr>
        <p:spPr>
          <a:xfrm>
            <a:off x="611187" y="1773236"/>
            <a:ext cx="7921624" cy="1108074"/>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Narrow"/>
              <a:buNone/>
            </a:pPr>
            <a:r>
              <a:rPr lang="en-US" sz="2400" b="1" i="0" u="none" strike="noStrike" cap="none">
                <a:solidFill>
                  <a:schemeClr val="dk1"/>
                </a:solidFill>
                <a:latin typeface="Arial Narrow"/>
                <a:ea typeface="Arial Narrow"/>
                <a:cs typeface="Arial Narrow"/>
                <a:sym typeface="Arial Narrow"/>
              </a:rPr>
              <a:t>Абсолютная</a:t>
            </a:r>
            <a:r>
              <a:rPr lang="en-US" sz="2400" b="0" i="0" u="none" strike="noStrike" cap="none">
                <a:solidFill>
                  <a:schemeClr val="dk1"/>
                </a:solidFill>
                <a:latin typeface="Arial Narrow"/>
                <a:ea typeface="Arial Narrow"/>
                <a:cs typeface="Arial Narrow"/>
                <a:sym typeface="Arial Narrow"/>
              </a:rPr>
              <a:t> ссылка не изменяется при копировании формулы. Знак </a:t>
            </a:r>
            <a:r>
              <a:rPr lang="en-US" sz="2400" b="0" i="0" u="none" strike="noStrike" cap="none">
                <a:solidFill>
                  <a:srgbClr val="FF0000"/>
                </a:solidFill>
                <a:latin typeface="Arial Narrow"/>
                <a:ea typeface="Arial Narrow"/>
                <a:cs typeface="Arial Narrow"/>
                <a:sym typeface="Arial Narrow"/>
              </a:rPr>
              <a:t>$</a:t>
            </a:r>
            <a:r>
              <a:rPr lang="en-US" sz="2400" b="0" i="0" u="none" strike="noStrike" cap="none">
                <a:solidFill>
                  <a:schemeClr val="dk1"/>
                </a:solidFill>
                <a:latin typeface="Arial Narrow"/>
                <a:ea typeface="Arial Narrow"/>
                <a:cs typeface="Arial Narrow"/>
                <a:sym typeface="Arial Narrow"/>
              </a:rPr>
              <a:t>  «фиксирует» значение имени столбца и номера строки.</a:t>
            </a:r>
          </a:p>
          <a:p>
            <a:pPr marL="0" marR="0" lvl="0" indent="0" algn="l" rtl="0">
              <a:spcBef>
                <a:spcPts val="0"/>
              </a:spcBef>
              <a:buNone/>
            </a:pPr>
            <a:endParaRPr sz="1800" b="0" i="0" u="none" strike="noStrike" cap="none">
              <a:solidFill>
                <a:schemeClr val="dk1"/>
              </a:solidFill>
              <a:latin typeface="Calibri"/>
              <a:ea typeface="Calibri"/>
              <a:cs typeface="Calibri"/>
              <a:sym typeface="Calibri"/>
            </a:endParaRPr>
          </a:p>
        </p:txBody>
      </p:sp>
      <p:sp>
        <p:nvSpPr>
          <p:cNvPr id="81" name="Shape 81"/>
          <p:cNvSpPr txBox="1"/>
          <p:nvPr/>
        </p:nvSpPr>
        <p:spPr>
          <a:xfrm>
            <a:off x="611187" y="5229225"/>
            <a:ext cx="7777162" cy="369886"/>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Verdana"/>
              <a:buNone/>
            </a:pPr>
            <a:r>
              <a:rPr lang="en-US" sz="1800" b="0" i="0" u="none" strike="noStrike" cap="none">
                <a:solidFill>
                  <a:schemeClr val="dk1"/>
                </a:solidFill>
                <a:latin typeface="Verdana"/>
                <a:ea typeface="Verdana"/>
                <a:cs typeface="Verdana"/>
                <a:sym typeface="Verdana"/>
              </a:rPr>
              <a:t>Содержимое ячейки </a:t>
            </a:r>
            <a:r>
              <a:rPr lang="en-US" sz="1800" b="1" i="0" u="none" strike="noStrike" cap="none">
                <a:solidFill>
                  <a:srgbClr val="FF0000"/>
                </a:solidFill>
                <a:latin typeface="Verdana"/>
                <a:ea typeface="Verdana"/>
                <a:cs typeface="Verdana"/>
                <a:sym typeface="Verdana"/>
              </a:rPr>
              <a:t>С2</a:t>
            </a:r>
            <a:r>
              <a:rPr lang="en-US" sz="1800" b="0" i="0" u="none" strike="noStrike" cap="none">
                <a:solidFill>
                  <a:schemeClr val="dk1"/>
                </a:solidFill>
                <a:latin typeface="Verdana"/>
                <a:ea typeface="Verdana"/>
                <a:cs typeface="Verdana"/>
                <a:sym typeface="Verdana"/>
              </a:rPr>
              <a:t> скопировали в ячейки С3, С4, D2.</a:t>
            </a:r>
          </a:p>
        </p:txBody>
      </p:sp>
      <p:sp>
        <p:nvSpPr>
          <p:cNvPr id="82" name="Shape 82"/>
          <p:cNvSpPr txBox="1"/>
          <p:nvPr/>
        </p:nvSpPr>
        <p:spPr>
          <a:xfrm>
            <a:off x="3124200" y="6356350"/>
            <a:ext cx="2895600" cy="365125"/>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1800" b="0" i="0" u="none" strike="noStrike" cap="none">
              <a:solidFill>
                <a:schemeClr val="dk1"/>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chemeClr val="dk1"/>
              </a:buClr>
              <a:buSzPct val="25000"/>
              <a:buFont typeface="Calibri"/>
              <a:buNone/>
            </a:pPr>
            <a:r>
              <a:rPr lang="en-US" sz="3600" b="0" i="0" u="none" strike="noStrike" cap="none">
                <a:solidFill>
                  <a:schemeClr val="dk1"/>
                </a:solidFill>
                <a:latin typeface="Calibri"/>
                <a:ea typeface="Calibri"/>
                <a:cs typeface="Calibri"/>
                <a:sym typeface="Calibri"/>
              </a:rPr>
              <a:t>Копирование формул, содержащих смешанные ссылки</a:t>
            </a:r>
          </a:p>
        </p:txBody>
      </p:sp>
      <p:pic>
        <p:nvPicPr>
          <p:cNvPr id="89" name="Shape 89"/>
          <p:cNvPicPr preferRelativeResize="0"/>
          <p:nvPr/>
        </p:nvPicPr>
        <p:blipFill>
          <a:blip r:embed="rId3">
            <a:alphaModFix/>
          </a:blip>
          <a:stretch>
            <a:fillRect/>
          </a:stretch>
        </p:blipFill>
        <p:spPr>
          <a:xfrm>
            <a:off x="1561667" y="3778680"/>
            <a:ext cx="5256211" cy="1751012"/>
          </a:xfrm>
          <a:prstGeom prst="rect">
            <a:avLst/>
          </a:prstGeom>
          <a:noFill/>
          <a:ln>
            <a:noFill/>
          </a:ln>
        </p:spPr>
      </p:pic>
      <p:sp>
        <p:nvSpPr>
          <p:cNvPr id="90" name="Shape 90"/>
          <p:cNvSpPr txBox="1"/>
          <p:nvPr/>
        </p:nvSpPr>
        <p:spPr>
          <a:xfrm>
            <a:off x="611187" y="1700211"/>
            <a:ext cx="7993062" cy="221614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Narrow"/>
              <a:buNone/>
            </a:pPr>
            <a:r>
              <a:rPr lang="en-US" sz="2400" b="1" i="0" u="none" strike="noStrike" cap="none">
                <a:solidFill>
                  <a:schemeClr val="dk1"/>
                </a:solidFill>
                <a:latin typeface="Arial Narrow"/>
                <a:ea typeface="Arial Narrow"/>
                <a:cs typeface="Arial Narrow"/>
                <a:sym typeface="Arial Narrow"/>
              </a:rPr>
              <a:t>Смешанная</a:t>
            </a:r>
            <a:r>
              <a:rPr lang="en-US" sz="2400" b="0" i="0" u="none" strike="noStrike" cap="none">
                <a:solidFill>
                  <a:schemeClr val="dk1"/>
                </a:solidFill>
                <a:latin typeface="Arial Narrow"/>
                <a:ea typeface="Arial Narrow"/>
                <a:cs typeface="Arial Narrow"/>
                <a:sym typeface="Arial Narrow"/>
              </a:rPr>
              <a:t> ссылка  – частично изменяющаяся при копировании формулы ссылка. В </a:t>
            </a:r>
            <a:r>
              <a:rPr lang="en-US" sz="2400" b="0" i="1" u="none" strike="noStrike" cap="none">
                <a:solidFill>
                  <a:schemeClr val="dk1"/>
                </a:solidFill>
                <a:latin typeface="Arial Narrow"/>
                <a:ea typeface="Arial Narrow"/>
                <a:cs typeface="Arial Narrow"/>
                <a:sym typeface="Arial Narrow"/>
              </a:rPr>
              <a:t>смешанных</a:t>
            </a:r>
            <a:r>
              <a:rPr lang="en-US" sz="2400" b="0" i="0" u="none" strike="noStrike" cap="none">
                <a:solidFill>
                  <a:schemeClr val="dk1"/>
                </a:solidFill>
                <a:latin typeface="Arial Narrow"/>
                <a:ea typeface="Arial Narrow"/>
                <a:cs typeface="Arial Narrow"/>
                <a:sym typeface="Arial Narrow"/>
              </a:rPr>
              <a:t> адресах часть адреса (строка или столбец) – абсолютная, она «зафиксирована» знаком $, а вторая часть – относительная; относительная часть изменится при копировании так же, как и для относительной ссылки:</a:t>
            </a:r>
          </a:p>
          <a:p>
            <a:pPr marL="0" marR="0" lvl="0" indent="0" algn="l" rtl="0">
              <a:spcBef>
                <a:spcPts val="0"/>
              </a:spcBef>
              <a:buNone/>
            </a:pPr>
            <a:endParaRPr sz="1800" b="0" i="0" u="none" strike="noStrike" cap="none">
              <a:solidFill>
                <a:schemeClr val="dk1"/>
              </a:solidFill>
              <a:latin typeface="Calibri"/>
              <a:ea typeface="Calibri"/>
              <a:cs typeface="Calibri"/>
              <a:sym typeface="Calibri"/>
            </a:endParaRPr>
          </a:p>
        </p:txBody>
      </p:sp>
      <p:sp>
        <p:nvSpPr>
          <p:cNvPr id="91" name="Shape 91"/>
          <p:cNvSpPr txBox="1"/>
          <p:nvPr/>
        </p:nvSpPr>
        <p:spPr>
          <a:xfrm>
            <a:off x="719137" y="5589587"/>
            <a:ext cx="7777162" cy="646112"/>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Verdana"/>
              <a:buNone/>
            </a:pPr>
            <a:r>
              <a:rPr lang="en-US" sz="1800" b="0" i="0" u="none" strike="noStrike" cap="none">
                <a:solidFill>
                  <a:schemeClr val="dk1"/>
                </a:solidFill>
                <a:latin typeface="Verdana"/>
                <a:ea typeface="Verdana"/>
                <a:cs typeface="Verdana"/>
                <a:sym typeface="Verdana"/>
              </a:rPr>
              <a:t>Содержимое ячейки </a:t>
            </a:r>
            <a:r>
              <a:rPr lang="en-US" sz="1800" b="1" i="0" u="none" strike="noStrike" cap="none">
                <a:solidFill>
                  <a:srgbClr val="FF0000"/>
                </a:solidFill>
                <a:latin typeface="Verdana"/>
                <a:ea typeface="Verdana"/>
                <a:cs typeface="Verdana"/>
                <a:sym typeface="Verdana"/>
              </a:rPr>
              <a:t>С2</a:t>
            </a:r>
            <a:r>
              <a:rPr lang="en-US" sz="1800" b="0" i="0" u="none" strike="noStrike" cap="none">
                <a:solidFill>
                  <a:schemeClr val="dk1"/>
                </a:solidFill>
                <a:latin typeface="Verdana"/>
                <a:ea typeface="Verdana"/>
                <a:cs typeface="Verdana"/>
                <a:sym typeface="Verdana"/>
              </a:rPr>
              <a:t> скопировали в ячейки С3, С4, D2.</a:t>
            </a:r>
          </a:p>
          <a:p>
            <a:pPr marL="0" marR="0" lvl="0" indent="0" algn="l" rtl="0">
              <a:spcBef>
                <a:spcPts val="0"/>
              </a:spcBef>
              <a:buNone/>
            </a:pPr>
            <a:endParaRPr sz="1800" b="0" i="0" u="none" strike="noStrike" cap="none">
              <a:solidFill>
                <a:schemeClr val="dk1"/>
              </a:solidFill>
              <a:latin typeface="Calibri"/>
              <a:ea typeface="Calibri"/>
              <a:cs typeface="Calibri"/>
              <a:sym typeface="Calibri"/>
            </a:endParaRPr>
          </a:p>
        </p:txBody>
      </p:sp>
    </p:spTree>
  </p:cSld>
  <p:clrMapOvr>
    <a:masterClrMapping/>
  </p:clrMapOvr>
  <p:transition spd="slow">
    <p:cut/>
  </p:transition>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0</TotalTime>
  <Words>234</Words>
  <Application>Microsoft Office PowerPoint</Application>
  <PresentationFormat>Экран (4:3)</PresentationFormat>
  <Paragraphs>15</Paragraphs>
  <Slides>5</Slides>
  <Notes>5</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vt:i4>
      </vt:variant>
    </vt:vector>
  </HeadingPairs>
  <TitlesOfParts>
    <vt:vector size="12" baseType="lpstr">
      <vt:lpstr>Calibri</vt:lpstr>
      <vt:lpstr>Wingdings 3</vt:lpstr>
      <vt:lpstr>Century Gothic</vt:lpstr>
      <vt:lpstr>Verdana</vt:lpstr>
      <vt:lpstr>Arial</vt:lpstr>
      <vt:lpstr>Arial Narrow</vt:lpstr>
      <vt:lpstr>Легкий дым</vt:lpstr>
      <vt:lpstr>Относительные, абсолютные и смешанные ссылки на ячейки в Excel</vt:lpstr>
      <vt:lpstr>Относительная, абсолютная и смешанная адресация</vt:lpstr>
      <vt:lpstr>Копирование формул, содержащих относительные ссылки</vt:lpstr>
      <vt:lpstr>Копирование формул, содержащих абсолютные ссылки</vt:lpstr>
      <vt:lpstr>Копирование формул, содержащих смешанные ссылки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Относительные, абсолютные и смешанные ссылки на ячейки в Excel</dc:title>
  <dc:creator>Ольга</dc:creator>
  <cp:lastModifiedBy>Ольга</cp:lastModifiedBy>
  <cp:revision>1</cp:revision>
  <dcterms:modified xsi:type="dcterms:W3CDTF">2023-04-02T13:29:42Z</dcterms:modified>
</cp:coreProperties>
</file>