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5" r:id="rId6"/>
    <p:sldId id="276" r:id="rId7"/>
    <p:sldId id="277" r:id="rId8"/>
    <p:sldId id="269" r:id="rId9"/>
    <p:sldId id="264" r:id="rId10"/>
    <p:sldId id="262" r:id="rId11"/>
    <p:sldId id="272" r:id="rId12"/>
    <p:sldId id="273" r:id="rId13"/>
    <p:sldId id="265" r:id="rId14"/>
    <p:sldId id="278" r:id="rId15"/>
    <p:sldId id="270" r:id="rId16"/>
    <p:sldId id="274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281F9-98ED-4898-BC78-1E3AD921E43B}" v="1" dt="2020-05-06T14:04:10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L0PnkVFNtQ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1521" y="908050"/>
            <a:ext cx="8784975" cy="1985963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effectLst/>
              </a:rPr>
              <a:t/>
            </a:r>
            <a:br>
              <a:rPr lang="ru-RU" sz="3100" dirty="0" smtClean="0">
                <a:effectLst/>
              </a:rPr>
            </a:b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sz="3100" dirty="0" smtClean="0">
                <a:effectLst/>
              </a:rPr>
              <a:t/>
            </a:r>
            <a:br>
              <a:rPr lang="ru-RU" sz="3100" dirty="0" smtClean="0">
                <a:effectLst/>
              </a:rPr>
            </a:b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sz="3100" dirty="0" smtClean="0">
                <a:effectLst/>
              </a:rPr>
              <a:t/>
            </a:r>
            <a:br>
              <a:rPr lang="ru-RU" sz="3100" dirty="0" smtClean="0">
                <a:effectLst/>
              </a:rPr>
            </a:br>
            <a:r>
              <a:rPr lang="ru-RU" sz="3100" dirty="0">
                <a:effectLst/>
              </a:rPr>
              <a:t/>
            </a:r>
            <a:br>
              <a:rPr lang="ru-RU" sz="3100" dirty="0">
                <a:effectLst/>
              </a:rPr>
            </a:br>
            <a:r>
              <a:rPr lang="ru-RU" sz="3100" dirty="0" smtClean="0">
                <a:effectLst/>
              </a:rPr>
              <a:t/>
            </a:r>
            <a:br>
              <a:rPr lang="ru-RU" sz="3100" dirty="0" smtClean="0"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Урок 27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ОБЖ 9 класс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Тема: Безопасные </a:t>
            </a:r>
            <a:r>
              <a:rPr lang="ru-RU" sz="3100" dirty="0">
                <a:solidFill>
                  <a:srgbClr val="FFFF00"/>
                </a:solidFill>
                <a:effectLst/>
              </a:rPr>
              <a:t>действия при угрозе </a:t>
            </a:r>
            <a:r>
              <a:rPr lang="ru-RU" sz="3100" dirty="0" smtClean="0">
                <a:solidFill>
                  <a:srgbClr val="FFFF00"/>
                </a:solidFill>
                <a:effectLst/>
              </a:rPr>
              <a:t>теракта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Цель: </a:t>
            </a:r>
            <a:r>
              <a:rPr lang="ru-RU" sz="3100" dirty="0">
                <a:solidFill>
                  <a:srgbClr val="FFFF00"/>
                </a:solidFill>
                <a:effectLst/>
              </a:rPr>
              <a:t>Определить  </a:t>
            </a:r>
            <a:r>
              <a:rPr lang="ru-RU" sz="3100" dirty="0" smtClean="0">
                <a:solidFill>
                  <a:srgbClr val="FFFF00"/>
                </a:solidFill>
                <a:effectLst/>
              </a:rPr>
              <a:t>безопасные </a:t>
            </a:r>
            <a:r>
              <a:rPr lang="ru-RU" sz="3100" dirty="0">
                <a:solidFill>
                  <a:srgbClr val="FFFF00"/>
                </a:solidFill>
                <a:effectLst/>
              </a:rPr>
              <a:t>действия при угрозе </a:t>
            </a:r>
            <a:r>
              <a:rPr lang="ru-RU" sz="3100" dirty="0" smtClean="0">
                <a:solidFill>
                  <a:srgbClr val="FFFF00"/>
                </a:solidFill>
                <a:effectLst/>
              </a:rPr>
              <a:t>теракта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Ход урока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1. Просмотр видео: </a:t>
            </a:r>
            <a:r>
              <a:rPr lang="smn-FI" sz="3100" dirty="0">
                <a:solidFill>
                  <a:srgbClr val="FFFF00"/>
                </a:solidFill>
                <a:effectLst/>
                <a:hlinkClick r:id="rId2"/>
              </a:rPr>
              <a:t>https://</a:t>
            </a:r>
            <a:r>
              <a:rPr lang="smn-FI" sz="3100" dirty="0" smtClean="0">
                <a:solidFill>
                  <a:srgbClr val="FFFF00"/>
                </a:solidFill>
                <a:effectLst/>
                <a:hlinkClick r:id="rId2"/>
              </a:rPr>
              <a:t>youtu.be/JL0PnkVFNtQ</a:t>
            </a:r>
            <a:r>
              <a:rPr lang="ru-RU" sz="3100" dirty="0" smtClean="0">
                <a:solidFill>
                  <a:srgbClr val="FFFF00"/>
                </a:solidFill>
                <a:effectLst/>
              </a:rPr>
              <a:t/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>2. Работа с презентацией: Записать конспект</a:t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3100" dirty="0" smtClean="0">
                <a:solidFill>
                  <a:srgbClr val="FFFF00"/>
                </a:solidFill>
                <a:effectLst/>
              </a:rPr>
              <a:t/>
            </a:r>
            <a:br>
              <a:rPr lang="ru-RU" sz="3100" dirty="0" smtClean="0">
                <a:solidFill>
                  <a:srgbClr val="FFFF00"/>
                </a:solidFill>
                <a:effectLst/>
              </a:rPr>
            </a:br>
            <a:r>
              <a:rPr lang="ru-RU" sz="2400" dirty="0">
                <a:solidFill>
                  <a:srgbClr val="FFFF00"/>
                </a:solidFill>
                <a:effectLst/>
              </a:rPr>
              <a:t/>
            </a:r>
            <a:br>
              <a:rPr lang="ru-RU" sz="2400" dirty="0">
                <a:solidFill>
                  <a:srgbClr val="FFFF00"/>
                </a:solidFill>
                <a:effectLst/>
              </a:rPr>
            </a:br>
            <a:endParaRPr lang="ru-RU" sz="2400" dirty="0"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dirty="0"/>
              <a:t>Если позвонили или прислали письмо с угрозой совершения теракта, необходимо:</a:t>
            </a:r>
          </a:p>
        </p:txBody>
      </p:sp>
      <p:pic>
        <p:nvPicPr>
          <p:cNvPr id="19458" name="Picture 2" descr="http://eduof.ru/attach.asp?a_no=252806"/>
          <p:cNvPicPr>
            <a:picLocks noChangeAspect="1" noChangeArrowheads="1"/>
          </p:cNvPicPr>
          <p:nvPr/>
        </p:nvPicPr>
        <p:blipFill>
          <a:blip r:embed="rId2" cstate="print"/>
          <a:srcRect l="3857" t="15570" r="4353" b="5607"/>
          <a:stretch>
            <a:fillRect/>
          </a:stretch>
        </p:blipFill>
        <p:spPr bwMode="auto">
          <a:xfrm>
            <a:off x="611560" y="1700808"/>
            <a:ext cx="7848872" cy="5157192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При террористических актах  может возникнуть стрельба. Если ты оказался в такой ситуации на улице, то: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6012160" cy="42485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/>
              <a:t>     •    </a:t>
            </a:r>
            <a:r>
              <a:rPr lang="ru-RU" sz="3200" b="1" dirty="0">
                <a:solidFill>
                  <a:srgbClr val="FFFF00"/>
                </a:solidFill>
              </a:rPr>
              <a:t>постарайся добраться до  ближайшего укрытия, при этом не поднимайся в полный рост и передвигайся зигзагами; </a:t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•    если возможности бежать нет – ляг на землю; </a:t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•    при первой возможности сообщи о перестрелке сотрудникам милиции.</a:t>
            </a:r>
          </a:p>
        </p:txBody>
      </p:sp>
      <p:pic>
        <p:nvPicPr>
          <p:cNvPr id="29698" name="Picture 2" descr="http://melissagardenhotel.com/_images/1d0ab34a27fb9f6e40b6d05001ab716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204864"/>
            <a:ext cx="3131840" cy="2304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9700" name="Picture 4" descr="http://news.students.ru/uploads/img/61/1232125261_12319351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438170"/>
            <a:ext cx="2987824" cy="24198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Если ты дома и стреляют под окнами:</a:t>
            </a:r>
            <a:r>
              <a:rPr lang="ru-RU" b="0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229200"/>
          </a:xfrm>
        </p:spPr>
        <p:txBody>
          <a:bodyPr/>
          <a:lstStyle/>
          <a:p>
            <a:pPr>
              <a:buNone/>
            </a:pPr>
            <a:r>
              <a:rPr lang="ru-RU" dirty="0"/>
              <a:t>     •  </a:t>
            </a:r>
            <a:r>
              <a:rPr lang="ru-RU" b="1" dirty="0">
                <a:solidFill>
                  <a:srgbClr val="FFFF00"/>
                </a:solidFill>
              </a:rPr>
              <a:t>  не выглядывай в окно; 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</a:rPr>
              <a:t>•    ляг на пол или постарайся скрыться в туалете или ванной комнате; 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</a:rPr>
              <a:t>•    если в результате перестрелки в квартире возник пожар, немедленно выбегай на улицу. </a:t>
            </a:r>
            <a:br>
              <a:rPr lang="ru-RU" b="1" dirty="0">
                <a:solidFill>
                  <a:srgbClr val="FFFF00"/>
                </a:solidFill>
              </a:rPr>
            </a:b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30722" name="Picture 2" descr="http://www.ura.ru/upload/1(4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3613492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24" name="Picture 4" descr="http://img-fotki.yandex.ru/get/4424/76614406.2e/0_820f7_1b07c09e_or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4028566"/>
            <a:ext cx="4320480" cy="28294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0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FF3300"/>
                </a:solidFill>
                <a:latin typeface="Arial" charset="0"/>
              </a:rPr>
              <a:t/>
            </a:r>
            <a:br>
              <a:rPr lang="ru-RU" sz="4400" dirty="0">
                <a:solidFill>
                  <a:srgbClr val="FF3300"/>
                </a:solidFill>
                <a:latin typeface="Arial" charset="0"/>
              </a:rPr>
            </a:br>
            <a:r>
              <a:rPr lang="ru-RU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</a:rPr>
              <a:t>Действия при обнаружении подозрительного предмета</a:t>
            </a:r>
            <a:r>
              <a:rPr lang="ru-RU" sz="4400" dirty="0">
                <a:solidFill>
                  <a:srgbClr val="FF3300"/>
                </a:solidFill>
                <a:latin typeface="Arial" charset="0"/>
              </a:rPr>
              <a:t/>
            </a:r>
            <a:br>
              <a:rPr lang="ru-RU" sz="4400" dirty="0">
                <a:solidFill>
                  <a:srgbClr val="FF3300"/>
                </a:solidFill>
                <a:latin typeface="Arial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Arial" charset="0"/>
              </a:rPr>
              <a:t>Если вы обнаружили подозрительный предмет в подъезде своего дома, опросите соседей, возможно, он принадлежит им. Если владелец не установлен – немедленно сообщите о находке в ваше отделение милиции.</a:t>
            </a:r>
          </a:p>
          <a:p>
            <a:pPr algn="ctr"/>
            <a:r>
              <a:rPr lang="ru-RU" sz="2000" b="1" dirty="0">
                <a:solidFill>
                  <a:srgbClr val="FFFF00"/>
                </a:solidFill>
                <a:latin typeface="Arial" charset="0"/>
              </a:rPr>
              <a:t>Если Вы обнаружили подозрительный предмет в учреждении, немедленно сообщите о находке администрации.</a:t>
            </a:r>
            <a:endParaRPr lang="ru-RU" sz="2000" b="1" u="sng" dirty="0">
              <a:solidFill>
                <a:srgbClr val="FFFF00"/>
              </a:solidFill>
              <a:latin typeface="Arial" charset="0"/>
            </a:endParaRPr>
          </a:p>
          <a:p>
            <a:pPr algn="ctr"/>
            <a:r>
              <a:rPr lang="ru-RU" sz="20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</a:rPr>
              <a:t>Во всех перечисленных случаях: </a:t>
            </a:r>
            <a:endParaRPr lang="ru-RU" sz="2000" b="1" dirty="0">
              <a:solidFill>
                <a:schemeClr val="accent1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/>
            <a:r>
              <a:rPr lang="ru-RU" sz="2000" b="1" dirty="0">
                <a:solidFill>
                  <a:srgbClr val="FFFF00"/>
                </a:solidFill>
                <a:latin typeface="Arial" charset="0"/>
              </a:rPr>
              <a:t>-</a:t>
            </a:r>
            <a:r>
              <a:rPr lang="ru-RU" sz="2000" b="1" i="1" dirty="0">
                <a:solidFill>
                  <a:srgbClr val="FFFF00"/>
                </a:solidFill>
                <a:latin typeface="Arial" charset="0"/>
              </a:rPr>
              <a:t>не трогайте, не вскрывайте и не передвигайте находку;</a:t>
            </a:r>
          </a:p>
          <a:p>
            <a:pPr algn="ctr"/>
            <a:r>
              <a:rPr lang="ru-RU" sz="2000" b="1" i="1" dirty="0">
                <a:solidFill>
                  <a:srgbClr val="FFFF00"/>
                </a:solidFill>
                <a:latin typeface="Arial" charset="0"/>
              </a:rPr>
              <a:t>- зафиксируйте время обнаружения находки;</a:t>
            </a:r>
          </a:p>
          <a:p>
            <a:pPr algn="ctr"/>
            <a:r>
              <a:rPr lang="ru-RU" sz="2000" b="1" i="1" dirty="0">
                <a:solidFill>
                  <a:srgbClr val="FFFF00"/>
                </a:solidFill>
                <a:latin typeface="Arial" charset="0"/>
              </a:rPr>
              <a:t>- постарайтесь сделать так, чтобы люди отошли как можно дальше от опасной находки;</a:t>
            </a:r>
          </a:p>
          <a:p>
            <a:pPr algn="ctr"/>
            <a:r>
              <a:rPr lang="ru-RU" sz="2000" b="1" i="1" dirty="0">
                <a:solidFill>
                  <a:srgbClr val="FFFF00"/>
                </a:solidFill>
                <a:latin typeface="Arial" charset="0"/>
              </a:rPr>
              <a:t>- обязательно дождитесь прибытия оперативно-следственной группы, помните, что Вы являетесь самым важным очевидцем</a:t>
            </a:r>
            <a:r>
              <a:rPr lang="ru-RU" sz="2000" b="1" i="1" dirty="0" smtClean="0">
                <a:solidFill>
                  <a:srgbClr val="FFFF00"/>
                </a:solidFill>
                <a:latin typeface="Arial" charset="0"/>
              </a:rPr>
              <a:t>.</a:t>
            </a:r>
            <a:endParaRPr lang="ru-RU" sz="2000" b="1" i="1" dirty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4" name="Picture 9" descr="terror_pov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43381" cy="1484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51344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i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400" b="1" i="1" dirty="0">
                <a:solidFill>
                  <a:srgbClr val="FFFF00"/>
                </a:solidFill>
                <a:latin typeface="Arial" charset="0"/>
              </a:rPr>
              <a:t>Внешний вид предмета может скрывать его настоящее предназначение. В качестве камуфляжа для взрывных устройств используются обычные бытовые предметы: сумки, пакеты, свертки, коробки, игрушки и т.п. Разъясните детям, что любой предмет, найденный на улице или в подъезде может представлять опасность</a:t>
            </a:r>
            <a:r>
              <a:rPr lang="ru-RU" sz="2400" b="1" i="1" dirty="0">
                <a:latin typeface="Arial" charset="0"/>
              </a:rPr>
              <a:t>.</a:t>
            </a:r>
          </a:p>
          <a:p>
            <a:pPr algn="ctr">
              <a:buNone/>
            </a:pPr>
            <a:r>
              <a:rPr lang="ru-RU" sz="2400" b="1" i="1" dirty="0">
                <a:latin typeface="Arial" charset="0"/>
              </a:rPr>
              <a:t>Еще раз напоминаем</a:t>
            </a:r>
            <a:r>
              <a:rPr lang="ru-RU" sz="24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</a:rPr>
              <a:t>: не предпринимайте самостоятельно никаких действий со взрывными устройствами или подозрительными предметами – это может привести к их взрыву, многочисленным жертвам и разрушениям!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67460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Если ты оказался в заложниках, помни:</a:t>
            </a:r>
            <a:r>
              <a:rPr lang="ru-RU" b="0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8748464" cy="54018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      </a:t>
            </a:r>
            <a:r>
              <a:rPr lang="ru-RU" b="1" dirty="0">
                <a:solidFill>
                  <a:srgbClr val="FFFF00"/>
                </a:solidFill>
              </a:rPr>
              <a:t>Если есть шанс бежать – рискни, но оцени заранее реальную вероятность спасения. Не пытайся обезоружить террористов, ведь специальной профессиональной подготовки у тебя нет. 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</a:rPr>
              <a:t>Во время удержания заложников – веди себя тихо и не привлекай внимания, не оказывай сопротивление. </a:t>
            </a:r>
            <a:br>
              <a:rPr lang="ru-RU" b="1" dirty="0">
                <a:solidFill>
                  <a:srgbClr val="FFFF00"/>
                </a:solidFill>
              </a:rPr>
            </a:br>
            <a:r>
              <a:rPr lang="ru-RU" b="1" dirty="0">
                <a:solidFill>
                  <a:srgbClr val="FFFF00"/>
                </a:solidFill>
              </a:rPr>
              <a:t>Наибольшее количество людей гибнет при штурме. Главное правило в этой ситуации - ляг и не двигайся. Не пытайся бежать, попадая под огонь. Не поднимай оружие убитых террористов. Затаись и жди, пока бой закончится. Голос можешь подать после боя.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FF00"/>
                </a:solidFill>
              </a:rPr>
              <a:t>Не паникуй и верь, что ты будешь спасен! </a:t>
            </a:r>
          </a:p>
        </p:txBody>
      </p:sp>
      <p:pic>
        <p:nvPicPr>
          <p:cNvPr id="28674" name="Picture 2" descr="http://www.ksip53.ru/tinybrowser/images/security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9556" cy="1844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908720"/>
          </a:xfrm>
        </p:spPr>
        <p:txBody>
          <a:bodyPr/>
          <a:lstStyle/>
          <a:p>
            <a:r>
              <a:rPr lang="ru-RU" dirty="0"/>
              <a:t>Выводы: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237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    </a:t>
            </a:r>
            <a:r>
              <a:rPr lang="ru-RU" b="1" dirty="0">
                <a:solidFill>
                  <a:srgbClr val="FFFF00"/>
                </a:solidFill>
              </a:rPr>
              <a:t>1) В настоящее время серьёзную угрозу национальной безопасности России представляет терроризм. Терроризм – это опаснейшее преступление против человечества, крайняя форма проявления насилия и жестокости в отношении человека, любой террористический акт является преступлением.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5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>
                <a:solidFill>
                  <a:srgbClr val="FFFF00"/>
                </a:solidFill>
              </a:rPr>
              <a:t>2) Для противодействия терроризму должна быть создана такая же многообразная по формам  и сферам приложения усилий система мер, предупреждающих террористические акты и снижающих их последствия. Одним из направлений в этой работе на индивидуальном уровне является подготовка каждого человека к соблюдению мер антитеррористической безопасности в повседневной жизни и умение снизить риск стать жертвой террористического акта.</a:t>
            </a:r>
          </a:p>
        </p:txBody>
      </p:sp>
    </p:spTree>
    <p:extLst>
      <p:ext uri="{BB962C8B-B14F-4D97-AF65-F5344CB8AC3E}">
        <p14:creationId xmlns:p14="http://schemas.microsoft.com/office/powerpoint/2010/main" val="4140686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>
                <a:solidFill>
                  <a:srgbClr val="FFFF00"/>
                </a:solidFill>
              </a:rPr>
              <a:t>3) Необходимо знать и соблюдать рекомендации по правила безопасного поведения при угрозе теракта.</a:t>
            </a:r>
          </a:p>
          <a:p>
            <a:pPr>
              <a:buNone/>
            </a:pPr>
            <a:r>
              <a:rPr lang="ru-RU" sz="3200" b="1" dirty="0">
                <a:solidFill>
                  <a:srgbClr val="FFFF00"/>
                </a:solidFill>
              </a:rPr>
              <a:t>       4) Необходимо соблюдать ряд общих правил личной безопасности в повседневной жизни, которые позволят вам снизить последствия террористического акта.</a:t>
            </a:r>
          </a:p>
        </p:txBody>
      </p:sp>
    </p:spTree>
    <p:extLst>
      <p:ext uri="{BB962C8B-B14F-4D97-AF65-F5344CB8AC3E}">
        <p14:creationId xmlns:p14="http://schemas.microsoft.com/office/powerpoint/2010/main" val="363185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188640"/>
            <a:ext cx="4788024" cy="6669360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Терроризм</a:t>
            </a:r>
            <a:r>
              <a:rPr lang="ru-RU" dirty="0"/>
              <a:t> - </a:t>
            </a:r>
            <a:r>
              <a:rPr lang="ru-RU" b="1" dirty="0"/>
              <a:t>это тяжкое преступление, когда организованная группа людей стремится достичь своей цели при помощи насилия. Террористы - это злые люди, которые захватывают в заложники, организуют взрывы в многолюдных местах, используя орудие. Часто жертвами терроризма становятся невинные люди, среди которых есть и дети.</a:t>
            </a:r>
          </a:p>
        </p:txBody>
      </p:sp>
      <p:pic>
        <p:nvPicPr>
          <p:cNvPr id="2050" name="Picture 2" descr="http://vs0001.stepnogorsk.akmoedu.kz/docs/CD337AB6B7DC509A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471201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140968"/>
            <a:ext cx="9144000" cy="37170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За последнее десятилетие крупными террористическими актами в нашей стране стали взрывы жилых домов в Москве и Волгодонске, взрыв во время парада в Каспийске, захват театра во время спектакля «Норд – Ост» в Москве и школы в городе Беслане. Сентябрь 2004 года. В течение двух суток в спортзале школы № 1 города Беслана (Республика Северная Осетия) удерживались преподаватели, ученики и их родители – всего более 1200 человек. В результате взрыва, осуществленного террористами, произошло обрушение крыши спортзала. Погибло 331 человек, в том числе 172 ребенка.  559 человек получили ранения. Это страшные страницы истории…</a:t>
            </a:r>
          </a:p>
        </p:txBody>
      </p:sp>
      <p:pic>
        <p:nvPicPr>
          <p:cNvPr id="18440" name="Picture 8" descr="http://www.segodnya.ua/img/ui/_87781d296b572d96568b3bbd83e39f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16016" cy="30689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442" name="Picture 10" descr="http://icdn.lenta.ru/images/0000/0098/000000989446/pic_13585314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-1"/>
            <a:ext cx="4139952" cy="30970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/>
              <a:t>При угрозе теракта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fontAlgn="base"/>
            <a:r>
              <a:rPr lang="ru-RU" sz="3200" b="1" dirty="0">
                <a:solidFill>
                  <a:srgbClr val="FFFF00"/>
                </a:solidFill>
              </a:rPr>
              <a:t>Всегда контролируйте ситуацию вокруг себя, особенно когда находитесь на объектах транспорта, культурно - развлекательных, спортивных и торговых центрах. При обнаружении забытых вещей, не трогая их, сообщите об этом водителю, сотрудникам объекта, службы безопасности, органов милиции. Не пытайтесь заглянуть внутрь подозрительного пакета, коробки, иного предмета.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solidFill>
                  <a:srgbClr val="FFFF00"/>
                </a:solidFill>
              </a:rPr>
              <a:t>Не подбирайте бесхозных вещей, как бы привлекательно они не выглядели.</a:t>
            </a:r>
          </a:p>
          <a:p>
            <a:pPr fontAlgn="base"/>
            <a:r>
              <a:rPr lang="ru-RU" sz="2800" b="1" dirty="0">
                <a:solidFill>
                  <a:srgbClr val="FFFF00"/>
                </a:solidFill>
              </a:rPr>
              <a:t>В них могут быть закамуфлированы взрывные устройства (в банках из-под пива, сотовых телефонах и т.п.).Не пинайте на улице предметы, лежащие на земле.</a:t>
            </a:r>
          </a:p>
          <a:p>
            <a:pPr fontAlgn="base"/>
            <a:r>
              <a:rPr lang="ru-RU" sz="2800" b="1" dirty="0">
                <a:solidFill>
                  <a:srgbClr val="FFFF00"/>
                </a:solidFill>
              </a:rPr>
              <a:t>Если вдруг началась активизация сил безопасности и правоохранительных органов, не проявляйте любопытства, идите в другую сторону, но не бегом, чтобы Вас не приняли за противника.</a:t>
            </a:r>
          </a:p>
        </p:txBody>
      </p:sp>
    </p:spTree>
    <p:extLst>
      <p:ext uri="{BB962C8B-B14F-4D97-AF65-F5344CB8AC3E}">
        <p14:creationId xmlns:p14="http://schemas.microsoft.com/office/powerpoint/2010/main" val="161210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b="1" dirty="0">
                <a:solidFill>
                  <a:srgbClr val="FFFF00"/>
                </a:solidFill>
              </a:rPr>
              <a:t>При взрыве или начале стрельбы немедленно падайте на землю, лучше под прикрытие (бордюр, торговую палатку, машину и т.п.). Для большей безопасности накройте голову руками.</a:t>
            </a:r>
          </a:p>
          <a:p>
            <a:pPr fontAlgn="base"/>
            <a:r>
              <a:rPr lang="ru-RU" sz="3200" b="1" dirty="0">
                <a:solidFill>
                  <a:srgbClr val="FFFF00"/>
                </a:solidFill>
              </a:rPr>
              <a:t>Случайно узнав о готовящемся теракте, немедленно сообщите об этом в правоохранительные органы.</a:t>
            </a:r>
          </a:p>
          <a:p>
            <a:pPr fontAlgn="base"/>
            <a:r>
              <a:rPr lang="ru-RU" sz="3200" b="1" dirty="0">
                <a:solidFill>
                  <a:srgbClr val="FFFF00"/>
                </a:solidFill>
              </a:rPr>
              <a:t>Если вам стало известно о готовящемся или совершенном преступлении, немедленно сообщите об этом в органы ФСБ или МВД</a:t>
            </a:r>
            <a:r>
              <a:rPr lang="ru-RU" sz="3200" b="1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98148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-315415"/>
            <a:ext cx="8712200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5900" y="1268761"/>
            <a:ext cx="84605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  </a:t>
            </a:r>
            <a:r>
              <a:rPr lang="ru-RU" sz="2800" b="1" dirty="0">
                <a:solidFill>
                  <a:srgbClr val="FFFF00"/>
                </a:solidFill>
              </a:rPr>
              <a:t>неизвестный сверток или предмет, который лежит на улице, в метро, в транспорте или у входа в здание; 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•    проволока или шнур, натянутые в подъезде или на дороге; </a:t>
            </a:r>
            <a:br>
              <a:rPr lang="ru-RU" sz="2800" b="1" dirty="0">
                <a:solidFill>
                  <a:srgbClr val="FFFF00"/>
                </a:solidFill>
              </a:rPr>
            </a:br>
            <a:r>
              <a:rPr lang="ru-RU" sz="2800" b="1" dirty="0">
                <a:solidFill>
                  <a:srgbClr val="FFFF00"/>
                </a:solidFill>
              </a:rPr>
              <a:t>•    посылка или бандероль, пришедшая по почте от незнакомца, или на ней неразборчиво написан обратный адрес; </a:t>
            </a:r>
            <a:br>
              <a:rPr lang="ru-RU" sz="2800" b="1" dirty="0">
                <a:solidFill>
                  <a:srgbClr val="FFFF00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197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:</a:t>
            </a:r>
            <a:r>
              <a:rPr lang="ru-RU" b="0" dirty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>
                <a:solidFill>
                  <a:srgbClr val="FFFF00"/>
                </a:solidFill>
              </a:rPr>
              <a:t>     </a:t>
            </a:r>
            <a:r>
              <a:rPr lang="ru-RU" sz="3200" dirty="0">
                <a:solidFill>
                  <a:srgbClr val="FFFF00"/>
                </a:solidFill>
              </a:rPr>
              <a:t>•  </a:t>
            </a:r>
            <a:r>
              <a:rPr lang="ru-RU" sz="3200" b="1" dirty="0" smtClean="0">
                <a:solidFill>
                  <a:srgbClr val="FFFF00"/>
                </a:solidFill>
              </a:rPr>
              <a:t>•</a:t>
            </a:r>
            <a:r>
              <a:rPr lang="ru-RU" sz="3200" b="1" dirty="0">
                <a:solidFill>
                  <a:srgbClr val="FFFF00"/>
                </a:solidFill>
              </a:rPr>
              <a:t>    провода, свисающие из кузова машины; </a:t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•    свежая засыпанная яма на проезжей дороге. </a:t>
            </a:r>
            <a:br>
              <a:rPr lang="ru-RU" sz="3200" b="1" dirty="0">
                <a:solidFill>
                  <a:srgbClr val="FFFF00"/>
                </a:solidFill>
              </a:rPr>
            </a:br>
            <a:r>
              <a:rPr lang="ru-RU" sz="3200" b="1" dirty="0">
                <a:solidFill>
                  <a:srgbClr val="FFFF00"/>
                </a:solidFill>
              </a:rPr>
              <a:t>Если ты заметишь эти опасности, то немедленно сообщи взрослым, которые находятся рядом; позвони в милицию по телефону «02» или в службу спасения по телефону «01».</a:t>
            </a:r>
          </a:p>
          <a:p>
            <a:pPr>
              <a:buNone/>
            </a:pPr>
            <a:r>
              <a:rPr lang="ru-RU" sz="3200" b="1" dirty="0">
                <a:solidFill>
                  <a:srgbClr val="FFFF00"/>
                </a:solidFill>
              </a:rPr>
              <a:t>     Помни: </a:t>
            </a:r>
            <a:r>
              <a:rPr lang="ru-RU" sz="3200" b="1" i="1" dirty="0">
                <a:solidFill>
                  <a:srgbClr val="FFFF00"/>
                </a:solidFill>
              </a:rPr>
              <a:t>надо быть спокойным и не паниковать! Твоя бдительность предотвратит террористический акт и спасет сотни жизней</a:t>
            </a:r>
            <a:r>
              <a:rPr lang="ru-RU" b="1" i="1" dirty="0">
                <a:solidFill>
                  <a:srgbClr val="FFFF00"/>
                </a:solidFill>
              </a:rPr>
              <a:t>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Признаки взрывных устройств</a:t>
            </a:r>
          </a:p>
        </p:txBody>
      </p:sp>
      <p:pic>
        <p:nvPicPr>
          <p:cNvPr id="4" name="Picture 21" descr="terror_priz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8208912" cy="587727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369</TotalTime>
  <Words>665</Words>
  <Application>Microsoft Office PowerPoint</Application>
  <PresentationFormat>Экран (4:3)</PresentationFormat>
  <Paragraphs>38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      Урок 27 ОБЖ 9 класс Тема: Безопасные действия при угрозе теракта Цель: Определить  безопасные действия при угрозе теракта Ход урока 1. Просмотр видео: https://youtu.be/JL0PnkVFNtQ 2. Работа с презентацией: Записать конспект   </vt:lpstr>
      <vt:lpstr>Презентация PowerPoint</vt:lpstr>
      <vt:lpstr>Презентация PowerPoint</vt:lpstr>
      <vt:lpstr>При угрозе теракта</vt:lpstr>
      <vt:lpstr>Презентация PowerPoint</vt:lpstr>
      <vt:lpstr>Презентация PowerPoint</vt:lpstr>
      <vt:lpstr>Презентация PowerPoint</vt:lpstr>
      <vt:lpstr>: </vt:lpstr>
      <vt:lpstr>Признаки взрывных устройств</vt:lpstr>
      <vt:lpstr>Если позвонили или прислали письмо с угрозой совершения теракта, необходимо:</vt:lpstr>
      <vt:lpstr>При террористических актах  может возникнуть стрельба. Если ты оказался в такой ситуации на улице, то: </vt:lpstr>
      <vt:lpstr>Если ты дома и стреляют под окнами: </vt:lpstr>
      <vt:lpstr> Действия при обнаружении подозрительного предмета </vt:lpstr>
      <vt:lpstr>Презентация PowerPoint</vt:lpstr>
      <vt:lpstr>Если ты оказался в заложниках, помни: </vt:lpstr>
      <vt:lpstr>Выводы:</vt:lpstr>
      <vt:lpstr>Презентация PowerPoint</vt:lpstr>
      <vt:lpstr>Презентация PowerPoint</vt:lpstr>
    </vt:vector>
  </TitlesOfParts>
  <Company>сош № 51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безопасного поведения при угрозе террористического акта</dc:title>
  <dc:creator>Дегтярёв А.И.</dc:creator>
  <cp:lastModifiedBy>*</cp:lastModifiedBy>
  <cp:revision>23</cp:revision>
  <dcterms:created xsi:type="dcterms:W3CDTF">2013-10-27T15:47:35Z</dcterms:created>
  <dcterms:modified xsi:type="dcterms:W3CDTF">2023-03-28T16:41:05Z</dcterms:modified>
</cp:coreProperties>
</file>