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79" r:id="rId11"/>
    <p:sldId id="280" r:id="rId12"/>
    <p:sldId id="281" r:id="rId13"/>
    <p:sldId id="285" r:id="rId14"/>
    <p:sldId id="287" r:id="rId15"/>
    <p:sldId id="288" r:id="rId16"/>
    <p:sldId id="286" r:id="rId17"/>
    <p:sldId id="28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99CCFF"/>
    <a:srgbClr val="239E12"/>
    <a:srgbClr val="000000"/>
    <a:srgbClr val="2BC816"/>
    <a:srgbClr val="C24F1C"/>
    <a:srgbClr val="9C7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14" autoAdjust="0"/>
    <p:restoredTop sz="94598" autoAdjust="0"/>
  </p:normalViewPr>
  <p:slideViewPr>
    <p:cSldViewPr>
      <p:cViewPr>
        <p:scale>
          <a:sx n="75" d="100"/>
          <a:sy n="75" d="100"/>
        </p:scale>
        <p:origin x="-3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681A3-EF0C-4217-98C3-46F5A44F8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672611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3D8A8-9145-4C7A-8574-9DCE43A9E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578614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CF2D-7D5D-4B23-93AA-756BD4129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74200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57C52-4A98-45A7-920C-94CE1D5453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531347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76176-B34E-4FB2-9EE6-B1FA6FC90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061338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77D3-942B-41B9-9FA4-74FD4B17F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117714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E0A43-9D84-4D24-8F52-13BA2F900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092872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1FD83-2FF9-4241-AB01-724807608E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4157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5E59A-1679-43DE-96F2-BC7ADE731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38379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74F74-6FF8-4BC3-880A-FBB2C84AB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971944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88976-B487-4140-92B5-1BD8B03AC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7736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D4F9A100-A2E7-4946-BB70-7A838353E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 spd="slow"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g3ZGCI1Fpbs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festival.1september.ru/articles/562751/img3.gi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496944" cy="462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Calibri"/>
                <a:cs typeface="Times New Roman"/>
              </a:rPr>
              <a:t>  </a:t>
            </a:r>
            <a:endParaRPr lang="ru-RU" sz="1200" dirty="0">
              <a:ea typeface="Calibri"/>
              <a:cs typeface="Times New Roman"/>
            </a:endParaRPr>
          </a:p>
          <a:p>
            <a:pPr algn="ctr" fontAlgn="base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У</a:t>
            </a:r>
            <a:r>
              <a:rPr lang="ru-RU" sz="2000" dirty="0" smtClean="0">
                <a:latin typeface="Times New Roman"/>
                <a:ea typeface="Times New Roman"/>
              </a:rPr>
              <a:t>рок 50</a:t>
            </a:r>
          </a:p>
          <a:p>
            <a:pPr algn="ctr" fontAlgn="base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физика 8 класс</a:t>
            </a: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Тема урока :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«Параллельное соединение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проводников»</a:t>
            </a:r>
            <a:endParaRPr lang="ru-RU" sz="14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i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Цель урока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: сформировать представление  о законах параллельного соединения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проводников.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Метод обучения : дистанционный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Ход урока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Просмотр видео : </a:t>
            </a:r>
            <a:r>
              <a:rPr lang="smn-FI" sz="2000" dirty="0">
                <a:latin typeface="Times New Roman"/>
                <a:ea typeface="Calibri"/>
                <a:cs typeface="Times New Roman"/>
                <a:hlinkClick r:id="rId2"/>
              </a:rPr>
              <a:t>https://</a:t>
            </a:r>
            <a:r>
              <a:rPr lang="smn-FI" sz="2000" dirty="0" smtClean="0">
                <a:latin typeface="Times New Roman"/>
                <a:ea typeface="Calibri"/>
                <a:cs typeface="Times New Roman"/>
                <a:hlinkClick r:id="rId2"/>
              </a:rPr>
              <a:t>youtu.be/g3ZGCI1Fpbs</a:t>
            </a:r>
            <a:endParaRPr lang="ru-RU" sz="2000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2. Работа с презентацией. Записать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конспект.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3. Домашнее задание: читать параграф  43, решать задачи: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200" dirty="0">
              <a:ea typeface="Calibri"/>
              <a:cs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02930"/>
            <a:ext cx="6984776" cy="2586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94162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534470"/>
          </a:xfrm>
          <a:ln>
            <a:miter lim="800000"/>
            <a:headEnd/>
            <a:tailEnd/>
          </a:ln>
        </p:spPr>
        <p:txBody>
          <a:bodyPr>
            <a:prstTxWarp prst="textInflat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Смешанное соединение проводников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500313"/>
            <a:ext cx="1500188" cy="642937"/>
          </a:xfrm>
          <a:prstGeom prst="rect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</a:rPr>
              <a:t>R</a:t>
            </a:r>
            <a:r>
              <a:rPr lang="en-US" sz="3200" b="1" cap="small" baseline="-25000" dirty="0">
                <a:solidFill>
                  <a:schemeClr val="tx1"/>
                </a:solidFill>
              </a:rPr>
              <a:t>1</a:t>
            </a:r>
            <a:endParaRPr lang="ru-RU" sz="3200" b="1" cap="small" baseline="-25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3463925"/>
            <a:ext cx="1500188" cy="571500"/>
          </a:xfrm>
          <a:prstGeom prst="rect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</a:rPr>
              <a:t>R</a:t>
            </a:r>
            <a:r>
              <a:rPr lang="en-US" sz="3200" b="1" cap="small" baseline="-25000" dirty="0">
                <a:solidFill>
                  <a:schemeClr val="tx1"/>
                </a:solidFill>
              </a:rPr>
              <a:t>2</a:t>
            </a:r>
            <a:endParaRPr lang="ru-RU" sz="3200" b="1" cap="small" baseline="-25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6000" y="4464050"/>
            <a:ext cx="1500188" cy="571500"/>
          </a:xfrm>
          <a:prstGeom prst="rect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</a:rPr>
              <a:t>R</a:t>
            </a:r>
            <a:r>
              <a:rPr lang="en-US" sz="3200" b="1" cap="small" baseline="-25000" dirty="0">
                <a:solidFill>
                  <a:schemeClr val="tx1"/>
                </a:solidFill>
              </a:rPr>
              <a:t>3</a:t>
            </a:r>
            <a:endParaRPr lang="ru-RU" sz="3200" b="1" cap="small" baseline="-250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15063" y="3463925"/>
            <a:ext cx="1357312" cy="571500"/>
          </a:xfrm>
          <a:prstGeom prst="rect">
            <a:avLst/>
          </a:prstGeom>
          <a:solidFill>
            <a:srgbClr val="99FF66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</a:rPr>
              <a:t>R</a:t>
            </a:r>
            <a:r>
              <a:rPr lang="en-US" sz="3200" b="1" cap="small" baseline="-25000" dirty="0">
                <a:solidFill>
                  <a:schemeClr val="tx1"/>
                </a:solidFill>
              </a:rPr>
              <a:t>4</a:t>
            </a:r>
            <a:endParaRPr lang="ru-RU" sz="3200" b="1" cap="small" baseline="-25000" dirty="0">
              <a:solidFill>
                <a:schemeClr val="tx1"/>
              </a:solidFill>
            </a:endParaRPr>
          </a:p>
        </p:txBody>
      </p:sp>
      <p:sp>
        <p:nvSpPr>
          <p:cNvPr id="15" name="Блок-схема: узел 14"/>
          <p:cNvSpPr/>
          <p:nvPr/>
        </p:nvSpPr>
        <p:spPr>
          <a:xfrm>
            <a:off x="4714875" y="3321050"/>
            <a:ext cx="857250" cy="785813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cxnSp>
        <p:nvCxnSpPr>
          <p:cNvPr id="22" name="Прямая соединительная линия 21"/>
          <p:cNvCxnSpPr>
            <a:stCxn id="10" idx="3"/>
            <a:endCxn id="15" idx="2"/>
          </p:cNvCxnSpPr>
          <p:nvPr/>
        </p:nvCxnSpPr>
        <p:spPr>
          <a:xfrm flipV="1">
            <a:off x="3786188" y="3714750"/>
            <a:ext cx="928687" cy="3492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786188" y="4749800"/>
            <a:ext cx="642937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786188" y="2820988"/>
            <a:ext cx="642937" cy="15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643063" y="2820988"/>
            <a:ext cx="642937" cy="15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643063" y="3749675"/>
            <a:ext cx="642937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643063" y="4749800"/>
            <a:ext cx="714375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683420" y="3780631"/>
            <a:ext cx="1928812" cy="952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 flipH="1" flipV="1">
            <a:off x="3463132" y="3785394"/>
            <a:ext cx="1930400" cy="15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Блок-схема: узел 44"/>
          <p:cNvSpPr/>
          <p:nvPr/>
        </p:nvSpPr>
        <p:spPr>
          <a:xfrm flipV="1">
            <a:off x="1571625" y="3606800"/>
            <a:ext cx="214313" cy="2143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 flipV="1">
            <a:off x="4286250" y="3606800"/>
            <a:ext cx="214313" cy="2143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5572125" y="3749675"/>
            <a:ext cx="642938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928688" y="3749675"/>
            <a:ext cx="642937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7572375" y="3749675"/>
            <a:ext cx="785813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Блок-схема: узел 51"/>
          <p:cNvSpPr/>
          <p:nvPr/>
        </p:nvSpPr>
        <p:spPr>
          <a:xfrm flipV="1">
            <a:off x="714375" y="3606800"/>
            <a:ext cx="214313" cy="2143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Блок-схема: узел 52"/>
          <p:cNvSpPr/>
          <p:nvPr/>
        </p:nvSpPr>
        <p:spPr>
          <a:xfrm flipV="1">
            <a:off x="8358188" y="3606800"/>
            <a:ext cx="214312" cy="2143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V="1">
            <a:off x="642938" y="3535363"/>
            <a:ext cx="428625" cy="36671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8215313" y="3535363"/>
            <a:ext cx="428625" cy="36671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 flipH="1" flipV="1">
            <a:off x="5287169" y="4320381"/>
            <a:ext cx="114300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Блок-схема: узел 64"/>
          <p:cNvSpPr/>
          <p:nvPr/>
        </p:nvSpPr>
        <p:spPr>
          <a:xfrm>
            <a:off x="6429375" y="4464050"/>
            <a:ext cx="857250" cy="785813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tx1"/>
                </a:solidFill>
              </a:rPr>
              <a:t>V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68" name="Прямая соединительная линия 67"/>
          <p:cNvCxnSpPr>
            <a:endCxn id="65" idx="2"/>
          </p:cNvCxnSpPr>
          <p:nvPr/>
        </p:nvCxnSpPr>
        <p:spPr>
          <a:xfrm flipV="1">
            <a:off x="5857875" y="4857750"/>
            <a:ext cx="571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7286625" y="4821238"/>
            <a:ext cx="571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5400000" flipH="1" flipV="1">
            <a:off x="7322344" y="4285456"/>
            <a:ext cx="107315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Блок-схема: узел 29"/>
          <p:cNvSpPr/>
          <p:nvPr/>
        </p:nvSpPr>
        <p:spPr>
          <a:xfrm flipV="1">
            <a:off x="5715000" y="3606800"/>
            <a:ext cx="214313" cy="2143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 flipV="1">
            <a:off x="7715250" y="3606800"/>
            <a:ext cx="214313" cy="2143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58175" cy="5626100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 smtClean="0">
                <a:solidFill>
                  <a:srgbClr val="C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ru-RU" sz="3600" b="1" i="1" smtClean="0">
                <a:solidFill>
                  <a:srgbClr val="C00000"/>
                </a:solidFill>
              </a:rPr>
              <a:t>  Смешанное соединение проводников </a:t>
            </a:r>
            <a:r>
              <a:rPr lang="ru-RU" sz="3600" i="1" smtClean="0"/>
              <a:t>– </a:t>
            </a:r>
            <a:r>
              <a:rPr lang="ru-RU" sz="3600" smtClean="0"/>
              <a:t>это</a:t>
            </a:r>
            <a:r>
              <a:rPr lang="ru-RU" sz="3600" i="1" smtClean="0"/>
              <a:t> </a:t>
            </a:r>
            <a:r>
              <a:rPr lang="ru-RU" sz="3600" smtClean="0"/>
              <a:t>такое соединение, при котором часть проводников включается последовательно, а часть параллельно.</a:t>
            </a:r>
          </a:p>
          <a:p>
            <a:pPr>
              <a:buFontTx/>
              <a:buNone/>
            </a:pPr>
            <a:endParaRPr lang="ru-RU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069262" cy="418782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b="1" i="1" dirty="0" smtClean="0">
                <a:solidFill>
                  <a:srgbClr val="C00000"/>
                </a:solidFill>
              </a:rPr>
              <a:t>Алгоритм  решения задач на смешанное соединение проводников (резисторов):</a:t>
            </a:r>
            <a:endParaRPr lang="ru-RU" sz="2400" dirty="0" smtClean="0">
              <a:solidFill>
                <a:srgbClr val="C00000"/>
              </a:solidFill>
            </a:endParaRPr>
          </a:p>
          <a:p>
            <a:pPr marL="514350" indent="-514350">
              <a:buFontTx/>
              <a:buNone/>
              <a:defRPr/>
            </a:pPr>
            <a:r>
              <a:rPr lang="en-US" dirty="0" smtClean="0"/>
              <a:t>1</a:t>
            </a:r>
            <a:r>
              <a:rPr lang="ru-RU" dirty="0" smtClean="0"/>
              <a:t>.  Анализируем схему, смотрим, как распределяются токи, определяем участки с последовательным и параллельным соединением проводников</a:t>
            </a:r>
          </a:p>
        </p:txBody>
      </p:sp>
      <p:pic>
        <p:nvPicPr>
          <p:cNvPr id="21507" name="Picture 1" descr="http://festival.1september.ru/articles/562751/img3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3857625"/>
            <a:ext cx="600075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428625" y="642938"/>
            <a:ext cx="8183563" cy="4643437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 i="1" smtClean="0">
                <a:solidFill>
                  <a:srgbClr val="C00000"/>
                </a:solidFill>
              </a:rPr>
              <a:t>Алгоритм  решения задач на смешанное соединение проводников (резисторов):</a:t>
            </a:r>
            <a:endParaRPr lang="en-US" sz="2400" b="1" i="1" smtClean="0">
              <a:solidFill>
                <a:srgbClr val="C00000"/>
              </a:solidFill>
            </a:endParaRPr>
          </a:p>
          <a:p>
            <a:pPr>
              <a:buFontTx/>
              <a:buNone/>
            </a:pPr>
            <a:endParaRPr lang="ru-RU" sz="2400" smtClean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en-US" smtClean="0"/>
              <a:t>2</a:t>
            </a:r>
            <a:r>
              <a:rPr lang="ru-RU" smtClean="0"/>
              <a:t>. Определяем общее сопротивление данного участка и сопротивление всей цепи.</a:t>
            </a:r>
          </a:p>
          <a:p>
            <a:pPr>
              <a:buFontTx/>
              <a:buNone/>
            </a:pPr>
            <a:r>
              <a:rPr lang="ru-RU" smtClean="0"/>
              <a:t>3. Применяя законы последовательного или параллельного соединений и закон Ома, находим распределение токов и напряжений.</a:t>
            </a:r>
          </a:p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1258349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207297"/>
              </p:ext>
            </p:extLst>
          </p:nvPr>
        </p:nvGraphicFramePr>
        <p:xfrm>
          <a:off x="179512" y="1052736"/>
          <a:ext cx="8712968" cy="5400597"/>
        </p:xfrm>
        <a:graphic>
          <a:graphicData uri="http://schemas.openxmlformats.org/drawingml/2006/table">
            <a:tbl>
              <a:tblPr/>
              <a:tblGrid>
                <a:gridCol w="2144062"/>
                <a:gridCol w="1691645"/>
                <a:gridCol w="2380105"/>
                <a:gridCol w="2497156"/>
              </a:tblGrid>
              <a:tr h="943848">
                <a:tc>
                  <a:txBody>
                    <a:bodyPr/>
                    <a:lstStyle/>
                    <a:p>
                      <a:pPr algn="l" fontAlgn="base"/>
                      <a:r>
                        <a:rPr lang="ru-RU" b="1" dirty="0">
                          <a:solidFill>
                            <a:srgbClr val="993300"/>
                          </a:solidFill>
                          <a:effectLst/>
                          <a:latin typeface="inherit"/>
                        </a:rPr>
                        <a:t>Название величины</a:t>
                      </a:r>
                      <a:endParaRPr lang="ru-RU" b="0" dirty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1">
                          <a:solidFill>
                            <a:srgbClr val="993300"/>
                          </a:solidFill>
                          <a:effectLst/>
                          <a:latin typeface="inherit"/>
                        </a:rPr>
                        <a:t>Обозначение</a:t>
                      </a:r>
                      <a:endParaRPr lang="ru-RU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1">
                          <a:solidFill>
                            <a:srgbClr val="993300"/>
                          </a:solidFill>
                          <a:effectLst/>
                          <a:latin typeface="inherit"/>
                        </a:rPr>
                        <a:t>Единица измерения</a:t>
                      </a:r>
                      <a:endParaRPr lang="ru-RU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1">
                          <a:solidFill>
                            <a:srgbClr val="993300"/>
                          </a:solidFill>
                          <a:effectLst/>
                          <a:latin typeface="inherit"/>
                        </a:rPr>
                        <a:t>Формула</a:t>
                      </a:r>
                      <a:endParaRPr lang="ru-RU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</a:tr>
              <a:tr h="541735">
                <a:tc>
                  <a:txBody>
                    <a:bodyPr/>
                    <a:lstStyle/>
                    <a:p>
                      <a:pPr algn="l" fontAlgn="base"/>
                      <a:r>
                        <a:rPr lang="ru-RU" b="1" i="1" dirty="0">
                          <a:solidFill>
                            <a:srgbClr val="333399"/>
                          </a:solidFill>
                          <a:effectLst/>
                          <a:latin typeface="inherit"/>
                        </a:rPr>
                        <a:t>Сила тока</a:t>
                      </a:r>
                      <a:endParaRPr lang="ru-RU" b="0" dirty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1" i="1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I</a:t>
                      </a:r>
                      <a:endParaRPr lang="smn-FI" sz="2400" b="0" dirty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2400" b="0">
                          <a:solidFill>
                            <a:srgbClr val="03437C"/>
                          </a:solidFill>
                          <a:effectLst/>
                          <a:latin typeface="Times"/>
                        </a:rPr>
                        <a:t>А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0" i="1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I = U / R</a:t>
                      </a:r>
                      <a:endParaRPr lang="smn-FI" sz="2400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</a:tr>
              <a:tr h="541735">
                <a:tc>
                  <a:txBody>
                    <a:bodyPr/>
                    <a:lstStyle/>
                    <a:p>
                      <a:pPr algn="l" fontAlgn="base"/>
                      <a:r>
                        <a:rPr lang="ru-RU" b="1" i="1">
                          <a:solidFill>
                            <a:srgbClr val="333399"/>
                          </a:solidFill>
                          <a:effectLst/>
                          <a:latin typeface="inherit"/>
                        </a:rPr>
                        <a:t>Напряжение</a:t>
                      </a:r>
                      <a:endParaRPr lang="ru-RU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1" i="1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U</a:t>
                      </a:r>
                      <a:endParaRPr lang="smn-FI" sz="2400" b="0" dirty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2400" b="0" dirty="0">
                          <a:solidFill>
                            <a:srgbClr val="03437C"/>
                          </a:solidFill>
                          <a:effectLst/>
                          <a:latin typeface="Times"/>
                        </a:rPr>
                        <a:t>В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0" i="1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U = IR</a:t>
                      </a:r>
                      <a:endParaRPr lang="smn-FI" sz="2400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</a:tr>
              <a:tr h="541735">
                <a:tc>
                  <a:txBody>
                    <a:bodyPr/>
                    <a:lstStyle/>
                    <a:p>
                      <a:pPr algn="l" fontAlgn="base"/>
                      <a:r>
                        <a:rPr lang="ru-RU" b="1" i="1">
                          <a:solidFill>
                            <a:srgbClr val="333399"/>
                          </a:solidFill>
                          <a:effectLst/>
                          <a:latin typeface="inherit"/>
                        </a:rPr>
                        <a:t>Сопротивление</a:t>
                      </a:r>
                      <a:endParaRPr lang="ru-RU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1" i="1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R</a:t>
                      </a:r>
                      <a:endParaRPr lang="smn-FI" sz="2400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2400" b="0" dirty="0">
                          <a:solidFill>
                            <a:srgbClr val="03437C"/>
                          </a:solidFill>
                          <a:effectLst/>
                          <a:latin typeface="Times"/>
                        </a:rPr>
                        <a:t>Ом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0" i="1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R = U / I</a:t>
                      </a:r>
                      <a:endParaRPr lang="smn-FI" sz="2400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</a:tr>
              <a:tr h="943848">
                <a:tc>
                  <a:txBody>
                    <a:bodyPr/>
                    <a:lstStyle/>
                    <a:p>
                      <a:pPr algn="l" fontAlgn="base"/>
                      <a:r>
                        <a:rPr lang="ru-RU" b="1" i="1">
                          <a:solidFill>
                            <a:srgbClr val="333399"/>
                          </a:solidFill>
                          <a:effectLst/>
                          <a:latin typeface="inherit"/>
                        </a:rPr>
                        <a:t>Сила тока на участке цепи</a:t>
                      </a:r>
                      <a:endParaRPr lang="ru-RU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1" i="1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I</a:t>
                      </a:r>
                      <a:endParaRPr lang="smn-FI" sz="2400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0" dirty="0">
                          <a:solidFill>
                            <a:srgbClr val="03437C"/>
                          </a:solidFill>
                          <a:effectLst/>
                          <a:latin typeface="Times"/>
                        </a:rPr>
                        <a:t>A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0" i="1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I = I</a:t>
                      </a:r>
                      <a:r>
                        <a:rPr lang="smn-FI" sz="2400" b="0" i="1" baseline="-25000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1</a:t>
                      </a:r>
                      <a:r>
                        <a:rPr lang="smn-FI" sz="2400" b="0" i="1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 + I</a:t>
                      </a:r>
                      <a:r>
                        <a:rPr lang="smn-FI" sz="2400" b="0" i="1" baseline="-25000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2</a:t>
                      </a:r>
                      <a:endParaRPr lang="smn-FI" sz="2400" b="0" dirty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</a:tr>
              <a:tr h="943848">
                <a:tc>
                  <a:txBody>
                    <a:bodyPr/>
                    <a:lstStyle/>
                    <a:p>
                      <a:pPr algn="l" fontAlgn="base"/>
                      <a:r>
                        <a:rPr lang="ru-RU" b="1" i="1">
                          <a:solidFill>
                            <a:srgbClr val="333399"/>
                          </a:solidFill>
                          <a:effectLst/>
                          <a:latin typeface="inherit"/>
                        </a:rPr>
                        <a:t>Напряжение на концах участка</a:t>
                      </a:r>
                      <a:endParaRPr lang="ru-RU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1" i="1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U</a:t>
                      </a:r>
                      <a:endParaRPr lang="smn-FI" sz="2400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0" dirty="0">
                          <a:solidFill>
                            <a:srgbClr val="03437C"/>
                          </a:solidFill>
                          <a:effectLst/>
                          <a:latin typeface="Times"/>
                        </a:rPr>
                        <a:t>B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0" i="1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U = U</a:t>
                      </a:r>
                      <a:r>
                        <a:rPr lang="smn-FI" sz="2400" b="0" i="1" baseline="-25000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1</a:t>
                      </a:r>
                      <a:r>
                        <a:rPr lang="smn-FI" sz="2400" b="0" i="1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 = U</a:t>
                      </a:r>
                      <a:r>
                        <a:rPr lang="smn-FI" sz="2400" b="0" i="1" baseline="-25000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2</a:t>
                      </a:r>
                      <a:endParaRPr lang="smn-FI" sz="2400" b="0" dirty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</a:tr>
              <a:tr h="943848">
                <a:tc>
                  <a:txBody>
                    <a:bodyPr/>
                    <a:lstStyle/>
                    <a:p>
                      <a:pPr algn="l" fontAlgn="base"/>
                      <a:r>
                        <a:rPr lang="ru-RU" b="1" i="1">
                          <a:solidFill>
                            <a:srgbClr val="333399"/>
                          </a:solidFill>
                          <a:effectLst/>
                          <a:latin typeface="inherit"/>
                        </a:rPr>
                        <a:t>Сопротивление участка цепи</a:t>
                      </a:r>
                      <a:endParaRPr lang="ru-RU" b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mn-FI" sz="2400" b="1" i="1" dirty="0">
                          <a:solidFill>
                            <a:srgbClr val="03437C"/>
                          </a:solidFill>
                          <a:effectLst/>
                          <a:latin typeface="inherit"/>
                        </a:rPr>
                        <a:t>R</a:t>
                      </a:r>
                      <a:endParaRPr lang="smn-FI" sz="2400" b="0" dirty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2400" b="0" dirty="0" smtClean="0">
                          <a:solidFill>
                            <a:srgbClr val="03437C"/>
                          </a:solidFill>
                          <a:effectLst/>
                          <a:latin typeface="Times"/>
                        </a:rPr>
                        <a:t>Ом     </a:t>
                      </a:r>
                      <a:endParaRPr lang="ru-RU" sz="2400" b="0" dirty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endParaRPr lang="ru-RU" sz="2400" b="0" dirty="0">
                        <a:solidFill>
                          <a:srgbClr val="03437C"/>
                        </a:solidFill>
                        <a:effectLst/>
                        <a:latin typeface="Times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C"/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 descr="https://uchitel.pro/wp-content/uploads/2018/11/2018-11-15_14-07-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896" y="5413530"/>
            <a:ext cx="1800200" cy="91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5150" y="202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019084"/>
      </p:ext>
    </p:extLst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52736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Задача № 1.  </a:t>
            </a:r>
            <a:r>
              <a:rPr lang="ru-RU" b="1" dirty="0"/>
              <a:t>Два проводника сопротивлением 200 Ом и 300 Ом соединены параллельно. Определить полное сопротивление участка цепи.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https://uchitel.pro/wp-content/uploads/2018/11/2018-11-15_14-10-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820891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019084"/>
      </p:ext>
    </p:extLst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9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Задача № 2.  </a:t>
            </a:r>
            <a:r>
              <a:rPr lang="ru-RU" b="1" dirty="0"/>
              <a:t>Два резистора соединены параллельно. Сила тока в первом резисторе 0,5 А, во втором — 1 А. Сопротивление первого резистора 18 Ом. Определите силу тока на всем участке цепи и сопротивление второго резистора.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92" y="1700808"/>
            <a:ext cx="7843224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7019084"/>
      </p:ext>
    </p:extLst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Задача № 3.  </a:t>
            </a:r>
            <a:r>
              <a:rPr lang="ru-RU" b="1" dirty="0"/>
              <a:t>Две лампы соединены параллельно. Напряжение на первой лампе 220 В, сила тока в ней 0,5 А. Сила тока в цепи 2,6 А. Определите силу тока во второй лампе и сопротивление каждой лампы.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https://uchitel.pro/wp-content/uploads/2018/11/2018-11-15_14-10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36" y="1484784"/>
            <a:ext cx="835811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499760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619125" y="301625"/>
            <a:ext cx="7956550" cy="98583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2BC81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Особенности параллельного соединения проводников:</a:t>
            </a:r>
          </a:p>
        </p:txBody>
      </p:sp>
      <p:sp>
        <p:nvSpPr>
          <p:cNvPr id="6147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5003800" y="2060575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solidFill>
                  <a:schemeClr val="tx2"/>
                </a:solidFill>
              </a:rPr>
              <a:t>Проводники включаются в цепь параллельно друг другу (Одним своим концом присоединяются к точке цепи А, а вторым концом к точке В)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solidFill>
                  <a:schemeClr val="tx2"/>
                </a:solidFill>
              </a:rPr>
              <a:t>Цепь содержит разветвления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/>
          </a:p>
        </p:txBody>
      </p:sp>
      <p:pic>
        <p:nvPicPr>
          <p:cNvPr id="6148" name="Picture 18" descr="сх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143125"/>
            <a:ext cx="4089400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43438" y="4292600"/>
            <a:ext cx="4032250" cy="1682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Точки А и В называются УЗЛАМИ разветвления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692150"/>
            <a:ext cx="4032250" cy="2808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Потребители цепи, подключаемые к точкам А и В, являются ВЕТВЯМИ параллельного соединения</a:t>
            </a:r>
          </a:p>
        </p:txBody>
      </p:sp>
      <p:pic>
        <p:nvPicPr>
          <p:cNvPr id="7172" name="Picture 7" descr="схема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41438"/>
            <a:ext cx="4089400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2BC81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Закономерности параллельного соединения: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25" y="1557338"/>
            <a:ext cx="3455988" cy="3671887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000000"/>
                </a:solidFill>
              </a:rPr>
              <a:t>Сила тока в неразветвленной части цепи равна сумме сил токов в отдельных параллельно соединенных проводниках</a:t>
            </a:r>
          </a:p>
        </p:txBody>
      </p:sp>
      <p:grpSp>
        <p:nvGrpSpPr>
          <p:cNvPr id="8196" name="Group 45"/>
          <p:cNvGrpSpPr>
            <a:grpSpLocks/>
          </p:cNvGrpSpPr>
          <p:nvPr/>
        </p:nvGrpSpPr>
        <p:grpSpPr bwMode="auto">
          <a:xfrm>
            <a:off x="5651500" y="5300663"/>
            <a:ext cx="2705100" cy="1446212"/>
            <a:chOff x="3651" y="3409"/>
            <a:chExt cx="1704" cy="911"/>
          </a:xfrm>
        </p:grpSpPr>
        <p:grpSp>
          <p:nvGrpSpPr>
            <p:cNvPr id="8209" name="Group 15"/>
            <p:cNvGrpSpPr>
              <a:grpSpLocks/>
            </p:cNvGrpSpPr>
            <p:nvPr/>
          </p:nvGrpSpPr>
          <p:grpSpPr bwMode="auto">
            <a:xfrm>
              <a:off x="3651" y="3472"/>
              <a:ext cx="1704" cy="848"/>
              <a:chOff x="2245" y="2840"/>
              <a:chExt cx="1179" cy="622"/>
            </a:xfrm>
          </p:grpSpPr>
          <p:grpSp>
            <p:nvGrpSpPr>
              <p:cNvPr id="8211" name="Group 16"/>
              <p:cNvGrpSpPr>
                <a:grpSpLocks/>
              </p:cNvGrpSpPr>
              <p:nvPr/>
            </p:nvGrpSpPr>
            <p:grpSpPr bwMode="auto">
              <a:xfrm>
                <a:off x="2971" y="2840"/>
                <a:ext cx="408" cy="622"/>
                <a:chOff x="930" y="2886"/>
                <a:chExt cx="408" cy="622"/>
              </a:xfrm>
            </p:grpSpPr>
            <p:sp>
              <p:nvSpPr>
                <p:cNvPr id="8220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930" y="2886"/>
                  <a:ext cx="408" cy="2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sz="36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Ι</a:t>
                  </a:r>
                  <a:r>
                    <a:rPr lang="ru-RU" sz="3600" baseline="-25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el-GR" sz="36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2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066" y="3113"/>
                  <a:ext cx="181" cy="3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endParaRPr lang="ru-RU" sz="2000" b="1">
                    <a:solidFill>
                      <a:srgbClr val="000000"/>
                    </a:solidFill>
                  </a:endParaRPr>
                </a:p>
                <a:p>
                  <a:pPr eaLnBrk="1" hangingPunct="1">
                    <a:spcBef>
                      <a:spcPct val="50000"/>
                    </a:spcBef>
                  </a:pPr>
                  <a:endParaRPr lang="ru-RU" sz="20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8212" name="Group 19"/>
              <p:cNvGrpSpPr>
                <a:grpSpLocks/>
              </p:cNvGrpSpPr>
              <p:nvPr/>
            </p:nvGrpSpPr>
            <p:grpSpPr bwMode="auto">
              <a:xfrm>
                <a:off x="2608" y="2840"/>
                <a:ext cx="408" cy="495"/>
                <a:chOff x="930" y="2886"/>
                <a:chExt cx="408" cy="495"/>
              </a:xfrm>
            </p:grpSpPr>
            <p:sp>
              <p:nvSpPr>
                <p:cNvPr id="821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930" y="2886"/>
                  <a:ext cx="408" cy="2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sz="36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Ι</a:t>
                  </a:r>
                  <a:r>
                    <a:rPr lang="ru-RU" sz="3600" baseline="-25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el-GR" sz="36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1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066" y="3113"/>
                  <a:ext cx="181" cy="2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endParaRPr lang="en-US" sz="2000" b="1">
                    <a:solidFill>
                      <a:srgbClr val="000000"/>
                    </a:solidFill>
                  </a:endParaRPr>
                </a:p>
                <a:p>
                  <a:pPr eaLnBrk="1" hangingPunct="1">
                    <a:spcBef>
                      <a:spcPct val="50000"/>
                    </a:spcBef>
                  </a:pPr>
                  <a:endParaRPr lang="ru-RU" sz="8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8213" name="Group 22"/>
              <p:cNvGrpSpPr>
                <a:grpSpLocks/>
              </p:cNvGrpSpPr>
              <p:nvPr/>
            </p:nvGrpSpPr>
            <p:grpSpPr bwMode="auto">
              <a:xfrm>
                <a:off x="2245" y="2840"/>
                <a:ext cx="408" cy="326"/>
                <a:chOff x="930" y="2886"/>
                <a:chExt cx="408" cy="326"/>
              </a:xfrm>
            </p:grpSpPr>
            <p:sp>
              <p:nvSpPr>
                <p:cNvPr id="821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30" y="2886"/>
                  <a:ext cx="408" cy="2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sz="36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Ι</a:t>
                  </a:r>
                </a:p>
              </p:txBody>
            </p:sp>
            <p:sp>
              <p:nvSpPr>
                <p:cNvPr id="821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066" y="3113"/>
                  <a:ext cx="181" cy="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endParaRPr lang="ru-RU" sz="8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214" name="Text Box 25"/>
              <p:cNvSpPr txBox="1">
                <a:spLocks noChangeArrowheads="1"/>
              </p:cNvSpPr>
              <p:nvPr/>
            </p:nvSpPr>
            <p:spPr bwMode="auto">
              <a:xfrm>
                <a:off x="2426" y="2931"/>
                <a:ext cx="635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>
                    <a:solidFill>
                      <a:srgbClr val="000000"/>
                    </a:solidFill>
                  </a:rPr>
                  <a:t>=</a:t>
                </a:r>
                <a:endParaRPr lang="ru-RU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8215" name="Text Box 26"/>
              <p:cNvSpPr txBox="1">
                <a:spLocks noChangeArrowheads="1"/>
              </p:cNvSpPr>
              <p:nvPr/>
            </p:nvSpPr>
            <p:spPr bwMode="auto">
              <a:xfrm>
                <a:off x="2789" y="2931"/>
                <a:ext cx="635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sz="2000">
                    <a:solidFill>
                      <a:srgbClr val="000000"/>
                    </a:solidFill>
                  </a:rPr>
                  <a:t>+</a:t>
                </a:r>
              </a:p>
            </p:txBody>
          </p:sp>
        </p:grpSp>
        <p:sp>
          <p:nvSpPr>
            <p:cNvPr id="8210" name="Rectangle 27"/>
            <p:cNvSpPr>
              <a:spLocks noChangeArrowheads="1"/>
            </p:cNvSpPr>
            <p:nvPr/>
          </p:nvSpPr>
          <p:spPr bwMode="auto">
            <a:xfrm>
              <a:off x="3651" y="3409"/>
              <a:ext cx="1572" cy="681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4448175" y="31099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  <a:p>
            <a:endParaRPr lang="ru-RU"/>
          </a:p>
        </p:txBody>
      </p:sp>
      <p:pic>
        <p:nvPicPr>
          <p:cNvPr id="8198" name="Picture 34" descr="схема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852738"/>
            <a:ext cx="39497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Rectangle 36"/>
          <p:cNvSpPr>
            <a:spLocks noChangeArrowheads="1"/>
          </p:cNvSpPr>
          <p:nvPr/>
        </p:nvSpPr>
        <p:spPr bwMode="auto">
          <a:xfrm>
            <a:off x="2268538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8200" name="Group 48"/>
          <p:cNvGrpSpPr>
            <a:grpSpLocks/>
          </p:cNvGrpSpPr>
          <p:nvPr/>
        </p:nvGrpSpPr>
        <p:grpSpPr bwMode="auto">
          <a:xfrm>
            <a:off x="2484438" y="2492375"/>
            <a:ext cx="587375" cy="1200150"/>
            <a:chOff x="1610" y="1570"/>
            <a:chExt cx="226" cy="756"/>
          </a:xfrm>
        </p:grpSpPr>
        <p:sp>
          <p:nvSpPr>
            <p:cNvPr id="8207" name="Line 32"/>
            <p:cNvSpPr>
              <a:spLocks noChangeShapeType="1"/>
            </p:cNvSpPr>
            <p:nvPr/>
          </p:nvSpPr>
          <p:spPr bwMode="auto">
            <a:xfrm>
              <a:off x="1610" y="2069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08" name="Rectangle 40"/>
            <p:cNvSpPr>
              <a:spLocks noChangeArrowheads="1"/>
            </p:cNvSpPr>
            <p:nvPr/>
          </p:nvSpPr>
          <p:spPr bwMode="auto">
            <a:xfrm>
              <a:off x="1610" y="1570"/>
              <a:ext cx="197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l-GR" sz="36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Ι</a:t>
              </a:r>
              <a:r>
                <a:rPr lang="en-US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201" name="Group 53"/>
          <p:cNvGrpSpPr>
            <a:grpSpLocks/>
          </p:cNvGrpSpPr>
          <p:nvPr/>
        </p:nvGrpSpPr>
        <p:grpSpPr bwMode="auto">
          <a:xfrm>
            <a:off x="2555875" y="3933825"/>
            <a:ext cx="658813" cy="719138"/>
            <a:chOff x="1610" y="2478"/>
            <a:chExt cx="226" cy="453"/>
          </a:xfrm>
        </p:grpSpPr>
        <p:sp>
          <p:nvSpPr>
            <p:cNvPr id="8205" name="Line 33"/>
            <p:cNvSpPr>
              <a:spLocks noChangeShapeType="1"/>
            </p:cNvSpPr>
            <p:nvPr/>
          </p:nvSpPr>
          <p:spPr bwMode="auto">
            <a:xfrm>
              <a:off x="1610" y="2931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06" name="Rectangle 43"/>
            <p:cNvSpPr>
              <a:spLocks noChangeArrowheads="1"/>
            </p:cNvSpPr>
            <p:nvPr/>
          </p:nvSpPr>
          <p:spPr bwMode="auto">
            <a:xfrm>
              <a:off x="1610" y="2478"/>
              <a:ext cx="19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l-GR" sz="36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Ι</a:t>
              </a:r>
              <a:r>
                <a:rPr lang="en-US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202" name="Group 47"/>
          <p:cNvGrpSpPr>
            <a:grpSpLocks/>
          </p:cNvGrpSpPr>
          <p:nvPr/>
        </p:nvGrpSpPr>
        <p:grpSpPr bwMode="auto">
          <a:xfrm>
            <a:off x="541338" y="3213100"/>
            <a:ext cx="358775" cy="792163"/>
            <a:chOff x="748" y="1752"/>
            <a:chExt cx="226" cy="499"/>
          </a:xfrm>
        </p:grpSpPr>
        <p:sp>
          <p:nvSpPr>
            <p:cNvPr id="8203" name="Line 31"/>
            <p:cNvSpPr>
              <a:spLocks noChangeShapeType="1"/>
            </p:cNvSpPr>
            <p:nvPr/>
          </p:nvSpPr>
          <p:spPr bwMode="auto">
            <a:xfrm>
              <a:off x="748" y="2251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04" name="Rectangle 44"/>
            <p:cNvSpPr>
              <a:spLocks noChangeArrowheads="1"/>
            </p:cNvSpPr>
            <p:nvPr/>
          </p:nvSpPr>
          <p:spPr bwMode="auto">
            <a:xfrm>
              <a:off x="748" y="1752"/>
              <a:ext cx="19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l-GR" sz="36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Ι</a:t>
              </a:r>
              <a:endParaRPr lang="ru-RU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2BC81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Аналогия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3860800"/>
            <a:ext cx="4103688" cy="256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Elephant" pitchFamily="18" charset="0"/>
              </a:rPr>
              <a:t>Аналогично сила тока в неразветвленной части цепи равна сумме сил токов в отдельных параллельно соединенных проводниках.</a:t>
            </a:r>
            <a:r>
              <a:rPr lang="ru-RU" sz="2400" smtClean="0">
                <a:latin typeface="Algerian" pitchFamily="82" charset="0"/>
              </a:rPr>
              <a:t> 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412875"/>
            <a:ext cx="3884613" cy="2116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Elephant" pitchFamily="18" charset="0"/>
              </a:rPr>
              <a:t>Поток воды в реке, встречая на своем пути препятствие, распределяется по двум направлениям, которые затем сходятся вместе.</a:t>
            </a:r>
          </a:p>
        </p:txBody>
      </p:sp>
      <p:pic>
        <p:nvPicPr>
          <p:cNvPr id="9221" name="Picture 28" descr="Камен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12875"/>
            <a:ext cx="3960813" cy="28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2" name="Group 63"/>
          <p:cNvGrpSpPr>
            <a:grpSpLocks/>
          </p:cNvGrpSpPr>
          <p:nvPr/>
        </p:nvGrpSpPr>
        <p:grpSpPr bwMode="auto">
          <a:xfrm>
            <a:off x="323850" y="4508500"/>
            <a:ext cx="3600450" cy="1976438"/>
            <a:chOff x="204" y="2840"/>
            <a:chExt cx="2268" cy="1245"/>
          </a:xfrm>
        </p:grpSpPr>
        <p:pic>
          <p:nvPicPr>
            <p:cNvPr id="9223" name="Picture 9" descr="схема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2931"/>
              <a:ext cx="1951" cy="1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24" name="Group 62"/>
            <p:cNvGrpSpPr>
              <a:grpSpLocks/>
            </p:cNvGrpSpPr>
            <p:nvPr/>
          </p:nvGrpSpPr>
          <p:grpSpPr bwMode="auto">
            <a:xfrm>
              <a:off x="249" y="3158"/>
              <a:ext cx="362" cy="404"/>
              <a:chOff x="0" y="2840"/>
              <a:chExt cx="362" cy="404"/>
            </a:xfrm>
          </p:grpSpPr>
          <p:sp>
            <p:nvSpPr>
              <p:cNvPr id="9243" name="Line 35"/>
              <p:cNvSpPr>
                <a:spLocks noChangeShapeType="1"/>
              </p:cNvSpPr>
              <p:nvPr/>
            </p:nvSpPr>
            <p:spPr bwMode="auto">
              <a:xfrm>
                <a:off x="0" y="3203"/>
                <a:ext cx="36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4" name="Text Box 36"/>
              <p:cNvSpPr txBox="1">
                <a:spLocks noChangeArrowheads="1"/>
              </p:cNvSpPr>
              <p:nvPr/>
            </p:nvSpPr>
            <p:spPr bwMode="auto">
              <a:xfrm>
                <a:off x="68" y="2840"/>
                <a:ext cx="227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sz="3600">
                    <a:latin typeface="Times New Roman" pitchFamily="18" charset="0"/>
                    <a:cs typeface="Times New Roman" pitchFamily="18" charset="0"/>
                  </a:rPr>
                  <a:t>Ι</a:t>
                </a:r>
              </a:p>
            </p:txBody>
          </p:sp>
        </p:grpSp>
        <p:grpSp>
          <p:nvGrpSpPr>
            <p:cNvPr id="9225" name="Group 45"/>
            <p:cNvGrpSpPr>
              <a:grpSpLocks/>
            </p:cNvGrpSpPr>
            <p:nvPr/>
          </p:nvGrpSpPr>
          <p:grpSpPr bwMode="auto">
            <a:xfrm>
              <a:off x="793" y="3793"/>
              <a:ext cx="189" cy="273"/>
              <a:chOff x="378" y="3748"/>
              <a:chExt cx="189" cy="273"/>
            </a:xfrm>
          </p:grpSpPr>
          <p:sp>
            <p:nvSpPr>
              <p:cNvPr id="9241" name="Line 39"/>
              <p:cNvSpPr>
                <a:spLocks noChangeShapeType="1"/>
              </p:cNvSpPr>
              <p:nvPr/>
            </p:nvSpPr>
            <p:spPr bwMode="auto">
              <a:xfrm>
                <a:off x="385" y="3748"/>
                <a:ext cx="0" cy="27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242" name="Freeform 40"/>
              <p:cNvSpPr>
                <a:spLocks/>
              </p:cNvSpPr>
              <p:nvPr/>
            </p:nvSpPr>
            <p:spPr bwMode="auto">
              <a:xfrm>
                <a:off x="378" y="4020"/>
                <a:ext cx="189" cy="1"/>
              </a:xfrm>
              <a:custGeom>
                <a:avLst/>
                <a:gdLst>
                  <a:gd name="T0" fmla="*/ 0 w 189"/>
                  <a:gd name="T1" fmla="*/ 0 h 1"/>
                  <a:gd name="T2" fmla="*/ 189 w 189"/>
                  <a:gd name="T3" fmla="*/ 1 h 1"/>
                  <a:gd name="T4" fmla="*/ 0 60000 65536"/>
                  <a:gd name="T5" fmla="*/ 0 60000 65536"/>
                  <a:gd name="T6" fmla="*/ 0 w 189"/>
                  <a:gd name="T7" fmla="*/ 0 h 1"/>
                  <a:gd name="T8" fmla="*/ 189 w 18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9" h="1">
                    <a:moveTo>
                      <a:pt x="0" y="0"/>
                    </a:moveTo>
                    <a:lnTo>
                      <a:pt x="189" y="1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</p:grpSp>
        <p:grpSp>
          <p:nvGrpSpPr>
            <p:cNvPr id="9226" name="Group 48"/>
            <p:cNvGrpSpPr>
              <a:grpSpLocks/>
            </p:cNvGrpSpPr>
            <p:nvPr/>
          </p:nvGrpSpPr>
          <p:grpSpPr bwMode="auto">
            <a:xfrm>
              <a:off x="1655" y="3113"/>
              <a:ext cx="272" cy="164"/>
              <a:chOff x="113" y="4020"/>
              <a:chExt cx="272" cy="164"/>
            </a:xfrm>
          </p:grpSpPr>
          <p:sp>
            <p:nvSpPr>
              <p:cNvPr id="9239" name="Line 46"/>
              <p:cNvSpPr>
                <a:spLocks noChangeShapeType="1"/>
              </p:cNvSpPr>
              <p:nvPr/>
            </p:nvSpPr>
            <p:spPr bwMode="auto">
              <a:xfrm>
                <a:off x="385" y="4020"/>
                <a:ext cx="0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240" name="Line 47"/>
              <p:cNvSpPr>
                <a:spLocks noChangeShapeType="1"/>
              </p:cNvSpPr>
              <p:nvPr/>
            </p:nvSpPr>
            <p:spPr bwMode="auto">
              <a:xfrm>
                <a:off x="113" y="4020"/>
                <a:ext cx="2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9227" name="Line 49"/>
            <p:cNvSpPr>
              <a:spLocks noChangeShapeType="1"/>
            </p:cNvSpPr>
            <p:nvPr/>
          </p:nvSpPr>
          <p:spPr bwMode="auto">
            <a:xfrm flipV="1">
              <a:off x="1973" y="3929"/>
              <a:ext cx="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  <p:sp>
          <p:nvSpPr>
            <p:cNvPr id="9228" name="Line 50"/>
            <p:cNvSpPr>
              <a:spLocks noChangeShapeType="1"/>
            </p:cNvSpPr>
            <p:nvPr/>
          </p:nvSpPr>
          <p:spPr bwMode="auto">
            <a:xfrm>
              <a:off x="1701" y="4065"/>
              <a:ext cx="27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  <p:grpSp>
          <p:nvGrpSpPr>
            <p:cNvPr id="9229" name="Group 53"/>
            <p:cNvGrpSpPr>
              <a:grpSpLocks/>
            </p:cNvGrpSpPr>
            <p:nvPr/>
          </p:nvGrpSpPr>
          <p:grpSpPr bwMode="auto">
            <a:xfrm>
              <a:off x="839" y="3158"/>
              <a:ext cx="181" cy="227"/>
              <a:chOff x="295" y="3838"/>
              <a:chExt cx="181" cy="227"/>
            </a:xfrm>
          </p:grpSpPr>
          <p:sp>
            <p:nvSpPr>
              <p:cNvPr id="9237" name="Line 51"/>
              <p:cNvSpPr>
                <a:spLocks noChangeShapeType="1"/>
              </p:cNvSpPr>
              <p:nvPr/>
            </p:nvSpPr>
            <p:spPr bwMode="auto">
              <a:xfrm>
                <a:off x="295" y="3838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238" name="Line 52"/>
              <p:cNvSpPr>
                <a:spLocks noChangeShapeType="1"/>
              </p:cNvSpPr>
              <p:nvPr/>
            </p:nvSpPr>
            <p:spPr bwMode="auto">
              <a:xfrm>
                <a:off x="295" y="3838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</p:grpSp>
        <p:grpSp>
          <p:nvGrpSpPr>
            <p:cNvPr id="9230" name="Group 60"/>
            <p:cNvGrpSpPr>
              <a:grpSpLocks/>
            </p:cNvGrpSpPr>
            <p:nvPr/>
          </p:nvGrpSpPr>
          <p:grpSpPr bwMode="auto">
            <a:xfrm>
              <a:off x="1247" y="2840"/>
              <a:ext cx="287" cy="404"/>
              <a:chOff x="1247" y="2840"/>
              <a:chExt cx="287" cy="404"/>
            </a:xfrm>
          </p:grpSpPr>
          <p:sp>
            <p:nvSpPr>
              <p:cNvPr id="9235" name="Text Box 54"/>
              <p:cNvSpPr txBox="1">
                <a:spLocks noChangeArrowheads="1"/>
              </p:cNvSpPr>
              <p:nvPr/>
            </p:nvSpPr>
            <p:spPr bwMode="auto">
              <a:xfrm>
                <a:off x="1247" y="2840"/>
                <a:ext cx="227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sz="3600">
                    <a:latin typeface="Times New Roman" pitchFamily="18" charset="0"/>
                    <a:cs typeface="Times New Roman" pitchFamily="18" charset="0"/>
                  </a:rPr>
                  <a:t>Ι</a:t>
                </a:r>
              </a:p>
            </p:txBody>
          </p:sp>
          <p:sp>
            <p:nvSpPr>
              <p:cNvPr id="9236" name="Rectangle 55"/>
              <p:cNvSpPr>
                <a:spLocks noChangeArrowheads="1"/>
              </p:cNvSpPr>
              <p:nvPr/>
            </p:nvSpPr>
            <p:spPr bwMode="auto">
              <a:xfrm>
                <a:off x="1338" y="3022"/>
                <a:ext cx="196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ru-RU"/>
                  <a:t>1</a:t>
                </a:r>
              </a:p>
            </p:txBody>
          </p:sp>
        </p:grpSp>
        <p:grpSp>
          <p:nvGrpSpPr>
            <p:cNvPr id="9231" name="Group 59"/>
            <p:cNvGrpSpPr>
              <a:grpSpLocks/>
            </p:cNvGrpSpPr>
            <p:nvPr/>
          </p:nvGrpSpPr>
          <p:grpSpPr bwMode="auto">
            <a:xfrm>
              <a:off x="1247" y="3475"/>
              <a:ext cx="332" cy="413"/>
              <a:chOff x="1247" y="3475"/>
              <a:chExt cx="332" cy="413"/>
            </a:xfrm>
          </p:grpSpPr>
          <p:sp>
            <p:nvSpPr>
              <p:cNvPr id="9233" name="Rectangle 56"/>
              <p:cNvSpPr>
                <a:spLocks noChangeArrowheads="1"/>
              </p:cNvSpPr>
              <p:nvPr/>
            </p:nvSpPr>
            <p:spPr bwMode="auto">
              <a:xfrm>
                <a:off x="1383" y="365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/>
                  <a:t>2</a:t>
                </a:r>
              </a:p>
            </p:txBody>
          </p:sp>
          <p:sp>
            <p:nvSpPr>
              <p:cNvPr id="9234" name="Text Box 57"/>
              <p:cNvSpPr txBox="1">
                <a:spLocks noChangeArrowheads="1"/>
              </p:cNvSpPr>
              <p:nvPr/>
            </p:nvSpPr>
            <p:spPr bwMode="auto">
              <a:xfrm>
                <a:off x="1247" y="3475"/>
                <a:ext cx="227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sz="3600">
                    <a:latin typeface="Times New Roman" pitchFamily="18" charset="0"/>
                    <a:cs typeface="Times New Roman" pitchFamily="18" charset="0"/>
                  </a:rPr>
                  <a:t>Ι</a:t>
                </a:r>
              </a:p>
            </p:txBody>
          </p:sp>
        </p:grpSp>
        <p:sp>
          <p:nvSpPr>
            <p:cNvPr id="9232" name="Line 58"/>
            <p:cNvSpPr>
              <a:spLocks noChangeShapeType="1"/>
            </p:cNvSpPr>
            <p:nvPr/>
          </p:nvSpPr>
          <p:spPr bwMode="auto">
            <a:xfrm>
              <a:off x="204" y="3612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2BC81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Закономерности параллельного соединения проводников: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525" y="1844675"/>
            <a:ext cx="2735263" cy="3529013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Elephant" pitchFamily="18" charset="0"/>
              </a:rPr>
              <a:t>Напряжение на участке цепи АВ и на концах проводников соединенных параллельно одно и то же.</a:t>
            </a:r>
            <a:endParaRPr lang="en-US" sz="2800" smtClean="0">
              <a:latin typeface="Elephant" pitchFamily="18" charset="0"/>
            </a:endParaRPr>
          </a:p>
          <a:p>
            <a:pPr eaLnBrk="1" hangingPunct="1">
              <a:buFontTx/>
              <a:buNone/>
            </a:pPr>
            <a:endParaRPr lang="ru-RU" sz="2800" baseline="-25000" smtClean="0"/>
          </a:p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pic>
        <p:nvPicPr>
          <p:cNvPr id="10244" name="Picture 4" descr="схема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5113337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5" name="Group 17"/>
          <p:cNvGrpSpPr>
            <a:grpSpLocks/>
          </p:cNvGrpSpPr>
          <p:nvPr/>
        </p:nvGrpSpPr>
        <p:grpSpPr bwMode="auto">
          <a:xfrm>
            <a:off x="1692275" y="5516563"/>
            <a:ext cx="2303463" cy="1008062"/>
            <a:chOff x="1247" y="3566"/>
            <a:chExt cx="1451" cy="635"/>
          </a:xfrm>
        </p:grpSpPr>
        <p:grpSp>
          <p:nvGrpSpPr>
            <p:cNvPr id="10250" name="Group 13"/>
            <p:cNvGrpSpPr>
              <a:grpSpLocks/>
            </p:cNvGrpSpPr>
            <p:nvPr/>
          </p:nvGrpSpPr>
          <p:grpSpPr bwMode="auto">
            <a:xfrm>
              <a:off x="1338" y="3657"/>
              <a:ext cx="1360" cy="458"/>
              <a:chOff x="3969" y="3566"/>
              <a:chExt cx="1360" cy="458"/>
            </a:xfrm>
          </p:grpSpPr>
          <p:sp>
            <p:nvSpPr>
              <p:cNvPr id="10252" name="Rectangle 11"/>
              <p:cNvSpPr>
                <a:spLocks noChangeArrowheads="1"/>
              </p:cNvSpPr>
              <p:nvPr/>
            </p:nvSpPr>
            <p:spPr bwMode="auto">
              <a:xfrm>
                <a:off x="3969" y="3566"/>
                <a:ext cx="107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3600"/>
                  <a:t>U=U=U</a:t>
                </a:r>
                <a:endParaRPr lang="ru-RU" sz="3600"/>
              </a:p>
            </p:txBody>
          </p:sp>
          <p:sp>
            <p:nvSpPr>
              <p:cNvPr id="10253" name="Rectangle 12"/>
              <p:cNvSpPr>
                <a:spLocks noChangeArrowheads="1"/>
              </p:cNvSpPr>
              <p:nvPr/>
            </p:nvSpPr>
            <p:spPr bwMode="auto">
              <a:xfrm>
                <a:off x="4558" y="3793"/>
                <a:ext cx="77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/>
                  <a:t>1       2</a:t>
                </a:r>
              </a:p>
            </p:txBody>
          </p:sp>
        </p:grpSp>
        <p:sp>
          <p:nvSpPr>
            <p:cNvPr id="10251" name="AutoShape 16"/>
            <p:cNvSpPr>
              <a:spLocks noChangeArrowheads="1"/>
            </p:cNvSpPr>
            <p:nvPr/>
          </p:nvSpPr>
          <p:spPr bwMode="auto">
            <a:xfrm>
              <a:off x="1247" y="3566"/>
              <a:ext cx="1316" cy="635"/>
            </a:xfrm>
            <a:prstGeom prst="flowChartProcess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10246" name="Oval 8"/>
          <p:cNvSpPr>
            <a:spLocks noChangeArrowheads="1"/>
          </p:cNvSpPr>
          <p:nvPr/>
        </p:nvSpPr>
        <p:spPr bwMode="auto">
          <a:xfrm>
            <a:off x="3851275" y="3357563"/>
            <a:ext cx="215900" cy="2159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0247" name="Oval 10"/>
          <p:cNvSpPr>
            <a:spLocks noChangeArrowheads="1"/>
          </p:cNvSpPr>
          <p:nvPr/>
        </p:nvSpPr>
        <p:spPr bwMode="auto">
          <a:xfrm>
            <a:off x="1476375" y="3357563"/>
            <a:ext cx="215900" cy="2159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0248" name="Oval 6"/>
          <p:cNvSpPr>
            <a:spLocks noChangeArrowheads="1"/>
          </p:cNvSpPr>
          <p:nvPr/>
        </p:nvSpPr>
        <p:spPr bwMode="auto">
          <a:xfrm>
            <a:off x="1476375" y="3357563"/>
            <a:ext cx="215900" cy="215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0249" name="Oval 7"/>
          <p:cNvSpPr>
            <a:spLocks noChangeArrowheads="1"/>
          </p:cNvSpPr>
          <p:nvPr/>
        </p:nvSpPr>
        <p:spPr bwMode="auto">
          <a:xfrm>
            <a:off x="3851275" y="3357563"/>
            <a:ext cx="215900" cy="215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2BC81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Закономерности параллельного соединения проводников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6100" y="2276475"/>
            <a:ext cx="4681538" cy="2159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Величина, обратная сопротивлению всего участка цепи, равна сумме величин, обратных сопротивлениям каждого из параллельно соединенных проводников.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smtClean="0"/>
          </a:p>
        </p:txBody>
      </p:sp>
      <p:grpSp>
        <p:nvGrpSpPr>
          <p:cNvPr id="11268" name="Group 73"/>
          <p:cNvGrpSpPr>
            <a:grpSpLocks/>
          </p:cNvGrpSpPr>
          <p:nvPr/>
        </p:nvGrpSpPr>
        <p:grpSpPr bwMode="auto">
          <a:xfrm>
            <a:off x="3492500" y="5157788"/>
            <a:ext cx="2808288" cy="1439862"/>
            <a:chOff x="1293" y="3249"/>
            <a:chExt cx="1769" cy="907"/>
          </a:xfrm>
        </p:grpSpPr>
        <p:sp>
          <p:nvSpPr>
            <p:cNvPr id="11277" name="Rectangle 17"/>
            <p:cNvSpPr>
              <a:spLocks noChangeArrowheads="1"/>
            </p:cNvSpPr>
            <p:nvPr/>
          </p:nvSpPr>
          <p:spPr bwMode="auto">
            <a:xfrm>
              <a:off x="1293" y="3249"/>
              <a:ext cx="1542" cy="907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278" name="Group 72"/>
            <p:cNvGrpSpPr>
              <a:grpSpLocks/>
            </p:cNvGrpSpPr>
            <p:nvPr/>
          </p:nvGrpSpPr>
          <p:grpSpPr bwMode="auto">
            <a:xfrm>
              <a:off x="1475" y="3340"/>
              <a:ext cx="1587" cy="791"/>
              <a:chOff x="1475" y="3340"/>
              <a:chExt cx="1587" cy="791"/>
            </a:xfrm>
          </p:grpSpPr>
          <p:sp>
            <p:nvSpPr>
              <p:cNvPr id="11279" name="Rectangle 9"/>
              <p:cNvSpPr>
                <a:spLocks noChangeArrowheads="1"/>
              </p:cNvSpPr>
              <p:nvPr/>
            </p:nvSpPr>
            <p:spPr bwMode="auto">
              <a:xfrm>
                <a:off x="2064" y="3806"/>
                <a:ext cx="998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US"/>
                  <a:t>1          2</a:t>
                </a:r>
              </a:p>
            </p:txBody>
          </p:sp>
          <p:sp>
            <p:nvSpPr>
              <p:cNvPr id="11280" name="Rectangle 8"/>
              <p:cNvSpPr>
                <a:spLocks noChangeArrowheads="1"/>
              </p:cNvSpPr>
              <p:nvPr/>
            </p:nvSpPr>
            <p:spPr bwMode="auto">
              <a:xfrm>
                <a:off x="1702" y="3521"/>
                <a:ext cx="227" cy="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US" sz="3200"/>
                  <a:t>=  </a:t>
                </a:r>
              </a:p>
            </p:txBody>
          </p:sp>
          <p:sp>
            <p:nvSpPr>
              <p:cNvPr id="11281" name="Rectangle 10"/>
              <p:cNvSpPr>
                <a:spLocks noChangeArrowheads="1"/>
              </p:cNvSpPr>
              <p:nvPr/>
            </p:nvSpPr>
            <p:spPr bwMode="auto">
              <a:xfrm>
                <a:off x="2155" y="3476"/>
                <a:ext cx="26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200"/>
                  <a:t>+</a:t>
                </a:r>
                <a:endParaRPr lang="ru-RU" sz="3200"/>
              </a:p>
            </p:txBody>
          </p:sp>
          <p:sp>
            <p:nvSpPr>
              <p:cNvPr id="11282" name="Text Box 23"/>
              <p:cNvSpPr txBox="1">
                <a:spLocks noChangeArrowheads="1"/>
              </p:cNvSpPr>
              <p:nvPr/>
            </p:nvSpPr>
            <p:spPr bwMode="auto">
              <a:xfrm>
                <a:off x="1792" y="3612"/>
                <a:ext cx="181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800" b="1"/>
              </a:p>
              <a:p>
                <a:pPr eaLnBrk="1" hangingPunct="1">
                  <a:spcBef>
                    <a:spcPct val="50000"/>
                  </a:spcBef>
                </a:pPr>
                <a:endParaRPr lang="ru-RU" sz="800" b="1"/>
              </a:p>
            </p:txBody>
          </p:sp>
          <p:grpSp>
            <p:nvGrpSpPr>
              <p:cNvPr id="11283" name="Group 34"/>
              <p:cNvGrpSpPr>
                <a:grpSpLocks/>
              </p:cNvGrpSpPr>
              <p:nvPr/>
            </p:nvGrpSpPr>
            <p:grpSpPr bwMode="auto">
              <a:xfrm>
                <a:off x="2337" y="3340"/>
                <a:ext cx="272" cy="617"/>
                <a:chOff x="2064" y="2750"/>
                <a:chExt cx="272" cy="617"/>
              </a:xfrm>
            </p:grpSpPr>
            <p:grpSp>
              <p:nvGrpSpPr>
                <p:cNvPr id="11294" name="Group 31"/>
                <p:cNvGrpSpPr>
                  <a:grpSpLocks/>
                </p:cNvGrpSpPr>
                <p:nvPr/>
              </p:nvGrpSpPr>
              <p:grpSpPr bwMode="auto">
                <a:xfrm>
                  <a:off x="2064" y="2750"/>
                  <a:ext cx="272" cy="365"/>
                  <a:chOff x="2064" y="2750"/>
                  <a:chExt cx="272" cy="365"/>
                </a:xfrm>
              </p:grpSpPr>
              <p:sp>
                <p:nvSpPr>
                  <p:cNvPr id="11296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109" y="3067"/>
                    <a:ext cx="227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297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2750"/>
                    <a:ext cx="258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3200"/>
                      <a:t>1</a:t>
                    </a:r>
                    <a:endParaRPr lang="ru-RU" sz="3200"/>
                  </a:p>
                </p:txBody>
              </p:sp>
            </p:grpSp>
            <p:sp>
              <p:nvSpPr>
                <p:cNvPr id="11295" name="Rectangle 32"/>
                <p:cNvSpPr>
                  <a:spLocks noChangeArrowheads="1"/>
                </p:cNvSpPr>
                <p:nvPr/>
              </p:nvSpPr>
              <p:spPr bwMode="auto">
                <a:xfrm>
                  <a:off x="2064" y="3067"/>
                  <a:ext cx="272" cy="3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ct val="20000"/>
                    </a:spcBef>
                  </a:pPr>
                  <a:r>
                    <a:rPr lang="en-US" sz="2800"/>
                    <a:t>R</a:t>
                  </a:r>
                  <a:endParaRPr lang="ru-RU" sz="2800"/>
                </a:p>
              </p:txBody>
            </p:sp>
          </p:grpSp>
          <p:grpSp>
            <p:nvGrpSpPr>
              <p:cNvPr id="11284" name="Group 35"/>
              <p:cNvGrpSpPr>
                <a:grpSpLocks/>
              </p:cNvGrpSpPr>
              <p:nvPr/>
            </p:nvGrpSpPr>
            <p:grpSpPr bwMode="auto">
              <a:xfrm>
                <a:off x="1883" y="3340"/>
                <a:ext cx="272" cy="617"/>
                <a:chOff x="2064" y="2750"/>
                <a:chExt cx="272" cy="617"/>
              </a:xfrm>
            </p:grpSpPr>
            <p:grpSp>
              <p:nvGrpSpPr>
                <p:cNvPr id="11290" name="Group 36"/>
                <p:cNvGrpSpPr>
                  <a:grpSpLocks/>
                </p:cNvGrpSpPr>
                <p:nvPr/>
              </p:nvGrpSpPr>
              <p:grpSpPr bwMode="auto">
                <a:xfrm>
                  <a:off x="2064" y="2750"/>
                  <a:ext cx="272" cy="365"/>
                  <a:chOff x="2064" y="2750"/>
                  <a:chExt cx="272" cy="365"/>
                </a:xfrm>
              </p:grpSpPr>
              <p:sp>
                <p:nvSpPr>
                  <p:cNvPr id="11292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109" y="3067"/>
                    <a:ext cx="227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293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2750"/>
                    <a:ext cx="258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3200"/>
                      <a:t>1</a:t>
                    </a:r>
                    <a:endParaRPr lang="ru-RU" sz="3200"/>
                  </a:p>
                </p:txBody>
              </p:sp>
            </p:grpSp>
            <p:sp>
              <p:nvSpPr>
                <p:cNvPr id="11291" name="Rectangle 39"/>
                <p:cNvSpPr>
                  <a:spLocks noChangeArrowheads="1"/>
                </p:cNvSpPr>
                <p:nvPr/>
              </p:nvSpPr>
              <p:spPr bwMode="auto">
                <a:xfrm>
                  <a:off x="2064" y="3067"/>
                  <a:ext cx="272" cy="3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ct val="20000"/>
                    </a:spcBef>
                  </a:pPr>
                  <a:r>
                    <a:rPr lang="en-US" sz="2800"/>
                    <a:t>R</a:t>
                  </a:r>
                  <a:endParaRPr lang="ru-RU" sz="2800"/>
                </a:p>
              </p:txBody>
            </p:sp>
          </p:grpSp>
          <p:grpSp>
            <p:nvGrpSpPr>
              <p:cNvPr id="11285" name="Group 40"/>
              <p:cNvGrpSpPr>
                <a:grpSpLocks/>
              </p:cNvGrpSpPr>
              <p:nvPr/>
            </p:nvGrpSpPr>
            <p:grpSpPr bwMode="auto">
              <a:xfrm>
                <a:off x="1475" y="3340"/>
                <a:ext cx="272" cy="617"/>
                <a:chOff x="2064" y="2750"/>
                <a:chExt cx="272" cy="617"/>
              </a:xfrm>
            </p:grpSpPr>
            <p:grpSp>
              <p:nvGrpSpPr>
                <p:cNvPr id="11286" name="Group 41"/>
                <p:cNvGrpSpPr>
                  <a:grpSpLocks/>
                </p:cNvGrpSpPr>
                <p:nvPr/>
              </p:nvGrpSpPr>
              <p:grpSpPr bwMode="auto">
                <a:xfrm>
                  <a:off x="2064" y="2750"/>
                  <a:ext cx="272" cy="365"/>
                  <a:chOff x="2064" y="2750"/>
                  <a:chExt cx="272" cy="365"/>
                </a:xfrm>
              </p:grpSpPr>
              <p:sp>
                <p:nvSpPr>
                  <p:cNvPr id="1128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2109" y="3067"/>
                    <a:ext cx="227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289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2750"/>
                    <a:ext cx="258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3200"/>
                      <a:t>1</a:t>
                    </a:r>
                    <a:endParaRPr lang="ru-RU" sz="3200"/>
                  </a:p>
                </p:txBody>
              </p:sp>
            </p:grpSp>
            <p:sp>
              <p:nvSpPr>
                <p:cNvPr id="11287" name="Rectangle 44"/>
                <p:cNvSpPr>
                  <a:spLocks noChangeArrowheads="1"/>
                </p:cNvSpPr>
                <p:nvPr/>
              </p:nvSpPr>
              <p:spPr bwMode="auto">
                <a:xfrm>
                  <a:off x="2064" y="3067"/>
                  <a:ext cx="272" cy="3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ct val="20000"/>
                    </a:spcBef>
                  </a:pPr>
                  <a:r>
                    <a:rPr lang="en-US" sz="2800"/>
                    <a:t>R</a:t>
                  </a:r>
                  <a:endParaRPr lang="ru-RU" sz="2800"/>
                </a:p>
              </p:txBody>
            </p:sp>
          </p:grpSp>
        </p:grpSp>
      </p:grpSp>
      <p:grpSp>
        <p:nvGrpSpPr>
          <p:cNvPr id="11269" name="Group 69"/>
          <p:cNvGrpSpPr>
            <a:grpSpLocks/>
          </p:cNvGrpSpPr>
          <p:nvPr/>
        </p:nvGrpSpPr>
        <p:grpSpPr bwMode="auto">
          <a:xfrm>
            <a:off x="107950" y="2100263"/>
            <a:ext cx="3949700" cy="2336800"/>
            <a:chOff x="0" y="1979"/>
            <a:chExt cx="2488" cy="1472"/>
          </a:xfrm>
        </p:grpSpPr>
        <p:pic>
          <p:nvPicPr>
            <p:cNvPr id="11270" name="Picture 61" descr="схема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79"/>
              <a:ext cx="2488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271" name="Group 67"/>
            <p:cNvGrpSpPr>
              <a:grpSpLocks/>
            </p:cNvGrpSpPr>
            <p:nvPr/>
          </p:nvGrpSpPr>
          <p:grpSpPr bwMode="auto">
            <a:xfrm>
              <a:off x="930" y="2024"/>
              <a:ext cx="362" cy="350"/>
              <a:chOff x="930" y="2024"/>
              <a:chExt cx="362" cy="350"/>
            </a:xfrm>
          </p:grpSpPr>
          <p:sp>
            <p:nvSpPr>
              <p:cNvPr id="11275" name="Rectangle 63"/>
              <p:cNvSpPr>
                <a:spLocks noChangeArrowheads="1"/>
              </p:cNvSpPr>
              <p:nvPr/>
            </p:nvSpPr>
            <p:spPr bwMode="auto">
              <a:xfrm>
                <a:off x="930" y="2024"/>
                <a:ext cx="272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US" sz="2800"/>
                  <a:t>R</a:t>
                </a:r>
                <a:endParaRPr lang="ru-RU" sz="2800"/>
              </a:p>
            </p:txBody>
          </p:sp>
          <p:sp>
            <p:nvSpPr>
              <p:cNvPr id="11276" name="Rectangle 64"/>
              <p:cNvSpPr>
                <a:spLocks noChangeArrowheads="1"/>
              </p:cNvSpPr>
              <p:nvPr/>
            </p:nvSpPr>
            <p:spPr bwMode="auto">
              <a:xfrm>
                <a:off x="1110" y="2160"/>
                <a:ext cx="182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US"/>
                  <a:t>1</a:t>
                </a:r>
              </a:p>
            </p:txBody>
          </p:sp>
        </p:grpSp>
        <p:grpSp>
          <p:nvGrpSpPr>
            <p:cNvPr id="11272" name="Group 68"/>
            <p:cNvGrpSpPr>
              <a:grpSpLocks/>
            </p:cNvGrpSpPr>
            <p:nvPr/>
          </p:nvGrpSpPr>
          <p:grpSpPr bwMode="auto">
            <a:xfrm>
              <a:off x="930" y="2886"/>
              <a:ext cx="377" cy="304"/>
              <a:chOff x="930" y="2886"/>
              <a:chExt cx="377" cy="304"/>
            </a:xfrm>
          </p:grpSpPr>
          <p:sp>
            <p:nvSpPr>
              <p:cNvPr id="11273" name="Rectangle 62"/>
              <p:cNvSpPr>
                <a:spLocks noChangeArrowheads="1"/>
              </p:cNvSpPr>
              <p:nvPr/>
            </p:nvSpPr>
            <p:spPr bwMode="auto">
              <a:xfrm>
                <a:off x="930" y="2886"/>
                <a:ext cx="272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US" sz="2800"/>
                  <a:t>R</a:t>
                </a:r>
                <a:endParaRPr lang="ru-RU" sz="2800"/>
              </a:p>
            </p:txBody>
          </p:sp>
          <p:sp>
            <p:nvSpPr>
              <p:cNvPr id="11274" name="Rectangle 66"/>
              <p:cNvSpPr>
                <a:spLocks noChangeArrowheads="1"/>
              </p:cNvSpPr>
              <p:nvPr/>
            </p:nvSpPr>
            <p:spPr bwMode="auto">
              <a:xfrm>
                <a:off x="1111" y="2976"/>
                <a:ext cx="196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</a:pPr>
                <a:r>
                  <a:rPr lang="en-US"/>
                  <a:t>2</a:t>
                </a:r>
              </a:p>
            </p:txBody>
          </p:sp>
        </p:grpSp>
      </p:grp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3636963" y="4797425"/>
            <a:ext cx="1727200" cy="1223963"/>
            <a:chOff x="1111" y="436"/>
            <a:chExt cx="1088" cy="771"/>
          </a:xfrm>
        </p:grpSpPr>
        <p:grpSp>
          <p:nvGrpSpPr>
            <p:cNvPr id="12292" name="Group 3"/>
            <p:cNvGrpSpPr>
              <a:grpSpLocks/>
            </p:cNvGrpSpPr>
            <p:nvPr/>
          </p:nvGrpSpPr>
          <p:grpSpPr bwMode="auto">
            <a:xfrm>
              <a:off x="1156" y="616"/>
              <a:ext cx="906" cy="365"/>
              <a:chOff x="1202" y="573"/>
              <a:chExt cx="906" cy="365"/>
            </a:xfrm>
          </p:grpSpPr>
          <p:grpSp>
            <p:nvGrpSpPr>
              <p:cNvPr id="12301" name="Group 4"/>
              <p:cNvGrpSpPr>
                <a:grpSpLocks/>
              </p:cNvGrpSpPr>
              <p:nvPr/>
            </p:nvGrpSpPr>
            <p:grpSpPr bwMode="auto">
              <a:xfrm>
                <a:off x="1202" y="573"/>
                <a:ext cx="408" cy="365"/>
                <a:chOff x="930" y="2886"/>
                <a:chExt cx="408" cy="365"/>
              </a:xfrm>
            </p:grpSpPr>
            <p:sp>
              <p:nvSpPr>
                <p:cNvPr id="1230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930" y="2886"/>
                  <a:ext cx="40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ru-RU" sz="320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3200"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endParaRPr lang="el-GR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30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066" y="3113"/>
                  <a:ext cx="181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endParaRPr lang="ru-RU" sz="800" b="1"/>
                </a:p>
              </p:txBody>
            </p:sp>
          </p:grpSp>
          <p:sp>
            <p:nvSpPr>
              <p:cNvPr id="12302" name="Text Box 7"/>
              <p:cNvSpPr txBox="1">
                <a:spLocks noChangeArrowheads="1"/>
              </p:cNvSpPr>
              <p:nvPr/>
            </p:nvSpPr>
            <p:spPr bwMode="auto">
              <a:xfrm>
                <a:off x="1473" y="664"/>
                <a:ext cx="6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/>
                  <a:t>=</a:t>
                </a:r>
                <a:endParaRPr lang="ru-RU" sz="2000"/>
              </a:p>
            </p:txBody>
          </p:sp>
        </p:grpSp>
        <p:sp>
          <p:nvSpPr>
            <p:cNvPr id="12293" name="Rectangle 8"/>
            <p:cNvSpPr>
              <a:spLocks noChangeArrowheads="1"/>
            </p:cNvSpPr>
            <p:nvPr/>
          </p:nvSpPr>
          <p:spPr bwMode="auto">
            <a:xfrm>
              <a:off x="1111" y="436"/>
              <a:ext cx="1088" cy="771"/>
            </a:xfrm>
            <a:prstGeom prst="rect">
              <a:avLst/>
            </a:prstGeom>
            <a:noFill/>
            <a:ln w="412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2294" name="Group 9"/>
            <p:cNvGrpSpPr>
              <a:grpSpLocks/>
            </p:cNvGrpSpPr>
            <p:nvPr/>
          </p:nvGrpSpPr>
          <p:grpSpPr bwMode="auto">
            <a:xfrm>
              <a:off x="1655" y="456"/>
              <a:ext cx="454" cy="751"/>
              <a:chOff x="1791" y="300"/>
              <a:chExt cx="454" cy="751"/>
            </a:xfrm>
          </p:grpSpPr>
          <p:grpSp>
            <p:nvGrpSpPr>
              <p:cNvPr id="12295" name="Group 10"/>
              <p:cNvGrpSpPr>
                <a:grpSpLocks/>
              </p:cNvGrpSpPr>
              <p:nvPr/>
            </p:nvGrpSpPr>
            <p:grpSpPr bwMode="auto">
              <a:xfrm>
                <a:off x="1837" y="300"/>
                <a:ext cx="408" cy="365"/>
                <a:chOff x="1973" y="573"/>
                <a:chExt cx="408" cy="365"/>
              </a:xfrm>
            </p:grpSpPr>
            <p:sp>
              <p:nvSpPr>
                <p:cNvPr id="1229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973" y="573"/>
                  <a:ext cx="40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3200"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endParaRPr lang="el-GR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30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54" y="800"/>
                  <a:ext cx="181" cy="1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ru-RU" sz="800" b="1"/>
                    <a:t>1</a:t>
                  </a:r>
                </a:p>
              </p:txBody>
            </p:sp>
          </p:grpSp>
          <p:sp>
            <p:nvSpPr>
              <p:cNvPr id="12296" name="Text Box 13"/>
              <p:cNvSpPr txBox="1">
                <a:spLocks noChangeArrowheads="1"/>
              </p:cNvSpPr>
              <p:nvPr/>
            </p:nvSpPr>
            <p:spPr bwMode="auto">
              <a:xfrm>
                <a:off x="1837" y="616"/>
                <a:ext cx="40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3200"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el-GR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297" name="Text Box 14"/>
              <p:cNvSpPr txBox="1">
                <a:spLocks noChangeArrowheads="1"/>
              </p:cNvSpPr>
              <p:nvPr/>
            </p:nvSpPr>
            <p:spPr bwMode="auto">
              <a:xfrm>
                <a:off x="1791" y="800"/>
                <a:ext cx="181" cy="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sz="800" b="1"/>
              </a:p>
              <a:p>
                <a:pPr eaLnBrk="1" hangingPunct="1">
                  <a:spcBef>
                    <a:spcPct val="50000"/>
                  </a:spcBef>
                </a:pPr>
                <a:endParaRPr lang="ru-RU" sz="800" b="1"/>
              </a:p>
            </p:txBody>
          </p:sp>
          <p:sp>
            <p:nvSpPr>
              <p:cNvPr id="12298" name="Line 15"/>
              <p:cNvSpPr>
                <a:spLocks noChangeShapeType="1"/>
              </p:cNvSpPr>
              <p:nvPr/>
            </p:nvSpPr>
            <p:spPr bwMode="auto">
              <a:xfrm>
                <a:off x="1791" y="663"/>
                <a:ext cx="3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</p:grpSp>
      </p:grpSp>
      <p:sp>
        <p:nvSpPr>
          <p:cNvPr id="12291" name="Rectangle 16"/>
          <p:cNvSpPr>
            <a:spLocks noChangeArrowheads="1"/>
          </p:cNvSpPr>
          <p:nvPr/>
        </p:nvSpPr>
        <p:spPr bwMode="auto">
          <a:xfrm>
            <a:off x="468313" y="-963613"/>
            <a:ext cx="8218487" cy="632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4000" b="1">
                <a:solidFill>
                  <a:srgbClr val="239E12"/>
                </a:solidFill>
                <a:latin typeface="Algerian" pitchFamily="82" charset="0"/>
              </a:rPr>
              <a:t>При параллельном соединении </a:t>
            </a:r>
            <a:r>
              <a:rPr lang="en-US" sz="4000" b="1">
                <a:solidFill>
                  <a:srgbClr val="239E12"/>
                </a:solidFill>
                <a:latin typeface="Algerian" pitchFamily="82" charset="0"/>
              </a:rPr>
              <a:t>N </a:t>
            </a:r>
            <a:r>
              <a:rPr lang="ru-RU" sz="4000" b="1">
                <a:solidFill>
                  <a:srgbClr val="239E12"/>
                </a:solidFill>
                <a:latin typeface="Algerian" pitchFamily="82" charset="0"/>
              </a:rPr>
              <a:t>одинаковых элементов (резисторов, ламп и т. д.) их общее сопротивление </a:t>
            </a:r>
            <a:r>
              <a:rPr lang="en-US" sz="4000" b="1">
                <a:solidFill>
                  <a:srgbClr val="239E12"/>
                </a:solidFill>
                <a:latin typeface="Algerian" pitchFamily="82" charset="0"/>
              </a:rPr>
              <a:t>R </a:t>
            </a:r>
            <a:r>
              <a:rPr lang="ru-RU" sz="4000" b="1">
                <a:solidFill>
                  <a:srgbClr val="239E12"/>
                </a:solidFill>
                <a:latin typeface="Algerian" pitchFamily="82" charset="0"/>
              </a:rPr>
              <a:t>в </a:t>
            </a:r>
            <a:r>
              <a:rPr lang="en-US" sz="4000" b="1">
                <a:solidFill>
                  <a:srgbClr val="239E12"/>
                </a:solidFill>
                <a:latin typeface="Algerian" pitchFamily="82" charset="0"/>
              </a:rPr>
              <a:t>N </a:t>
            </a:r>
            <a:r>
              <a:rPr lang="ru-RU" sz="4000" b="1">
                <a:solidFill>
                  <a:srgbClr val="239E12"/>
                </a:solidFill>
                <a:latin typeface="Algerian" pitchFamily="82" charset="0"/>
              </a:rPr>
              <a:t>раз меньше сопротивления каждого из них</a:t>
            </a:r>
            <a:r>
              <a:rPr lang="en-US" sz="4000" b="1">
                <a:solidFill>
                  <a:srgbClr val="239E12"/>
                </a:solidFill>
                <a:latin typeface="Algerian" pitchFamily="82" charset="0"/>
              </a:rPr>
              <a:t>:</a:t>
            </a:r>
            <a:endParaRPr lang="ru-RU" sz="4000" b="1">
              <a:solidFill>
                <a:srgbClr val="239E12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57200" y="-531813"/>
            <a:ext cx="8218488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4400" b="1">
                <a:solidFill>
                  <a:schemeClr val="accent2"/>
                </a:solidFill>
                <a:latin typeface="Algerian" pitchFamily="82" charset="0"/>
              </a:rPr>
              <a:t>Отличительная особенность параллельного соединения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140200" y="2449513"/>
            <a:ext cx="464343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>
                <a:latin typeface="Elephant" pitchFamily="18" charset="0"/>
              </a:rPr>
              <a:t>	Выход из строя 	одной из ламп 	не отражается 	на работе 	другой</a:t>
            </a:r>
          </a:p>
        </p:txBody>
      </p:sp>
      <p:pic>
        <p:nvPicPr>
          <p:cNvPr id="13316" name="Picture 4" descr="схема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636838"/>
            <a:ext cx="39751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391</Words>
  <Application>Microsoft Office PowerPoint</Application>
  <PresentationFormat>Экран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Оформление по умолчанию</vt:lpstr>
      <vt:lpstr>Презентация PowerPoint</vt:lpstr>
      <vt:lpstr>Особенности параллельного соединения проводников:</vt:lpstr>
      <vt:lpstr>Презентация PowerPoint</vt:lpstr>
      <vt:lpstr>Закономерности параллельного соединения:</vt:lpstr>
      <vt:lpstr>Аналогия</vt:lpstr>
      <vt:lpstr>Закономерности параллельного соединения проводников:</vt:lpstr>
      <vt:lpstr>Закономерности параллельного соединения проводников</vt:lpstr>
      <vt:lpstr>Презентация PowerPoint</vt:lpstr>
      <vt:lpstr>Презентация PowerPoint</vt:lpstr>
      <vt:lpstr>Смешанное соединение проводников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-(-((DEMON))-)-</dc:creator>
  <cp:lastModifiedBy>*</cp:lastModifiedBy>
  <cp:revision>53</cp:revision>
  <dcterms:created xsi:type="dcterms:W3CDTF">2008-11-15T13:39:13Z</dcterms:created>
  <dcterms:modified xsi:type="dcterms:W3CDTF">2023-03-14T06:36:29Z</dcterms:modified>
</cp:coreProperties>
</file>