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78" r:id="rId4"/>
    <p:sldId id="277" r:id="rId5"/>
    <p:sldId id="276" r:id="rId6"/>
    <p:sldId id="275" r:id="rId7"/>
    <p:sldId id="274" r:id="rId8"/>
    <p:sldId id="282" r:id="rId9"/>
    <p:sldId id="280" r:id="rId10"/>
    <p:sldId id="279" r:id="rId11"/>
    <p:sldId id="283" r:id="rId12"/>
    <p:sldId id="285" r:id="rId13"/>
    <p:sldId id="284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75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4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61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6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27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28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17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54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78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7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91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6B314-F510-40BE-AEED-B6B8774C6E5B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5ECF7-A199-4730-936B-F244FD954B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50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wBmf9OKlw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49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476672"/>
            <a:ext cx="828092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Урок 49</a:t>
            </a:r>
          </a:p>
          <a:p>
            <a:pPr algn="ctr"/>
            <a:r>
              <a:rPr lang="ru-RU" sz="2400" dirty="0" smtClean="0"/>
              <a:t>Физика 7 класс</a:t>
            </a:r>
          </a:p>
          <a:p>
            <a:pPr algn="ctr"/>
            <a:r>
              <a:rPr lang="ru-RU" sz="2400" dirty="0" smtClean="0"/>
              <a:t>Тема урока : Механическая работа</a:t>
            </a:r>
          </a:p>
          <a:p>
            <a:r>
              <a:rPr lang="ru-RU" sz="2400" dirty="0" smtClean="0"/>
              <a:t>Цель урока : ввести понятие </a:t>
            </a:r>
            <a:r>
              <a:rPr lang="ru-RU" sz="2400" dirty="0"/>
              <a:t> </a:t>
            </a:r>
            <a:r>
              <a:rPr lang="ru-RU" sz="2400" dirty="0" smtClean="0"/>
              <a:t>механической работы.</a:t>
            </a:r>
          </a:p>
          <a:p>
            <a:r>
              <a:rPr lang="ru-RU" sz="2400" dirty="0" smtClean="0"/>
              <a:t>Метод обучения : дистанционный.</a:t>
            </a:r>
          </a:p>
          <a:p>
            <a:pPr algn="ctr"/>
            <a:r>
              <a:rPr lang="ru-RU" sz="2400" dirty="0" smtClean="0"/>
              <a:t>Ход урока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Просмотр видео : </a:t>
            </a:r>
            <a:r>
              <a:rPr lang="smn-FI" sz="2400" dirty="0" smtClean="0">
                <a:hlinkClick r:id="rId3"/>
              </a:rPr>
              <a:t>https://youtu.be/cwBmf9OKlwo</a:t>
            </a:r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Работа с презентацией. Записать конспект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Домашнее задание : прочитать  параграф 50. Решать задачи</a:t>
            </a:r>
          </a:p>
          <a:p>
            <a:r>
              <a:rPr lang="ru-RU" sz="2400" dirty="0" smtClean="0"/>
              <a:t>1. Какая  работа  совершается  при  подъеме  автомобиля, вес которого 9,8 кН, при помощи подъемника на высоту 180 см?</a:t>
            </a:r>
          </a:p>
          <a:p>
            <a:r>
              <a:rPr lang="ru-RU" sz="2400" dirty="0" smtClean="0"/>
              <a:t>2. Найдите работу двигателей самолета, сила тяги которых 90 </a:t>
            </a:r>
            <a:r>
              <a:rPr lang="ru-RU" sz="2400" dirty="0" err="1" smtClean="0"/>
              <a:t>кН.</a:t>
            </a:r>
            <a:r>
              <a:rPr lang="ru-RU" sz="2400" dirty="0" smtClean="0"/>
              <a:t> Самолет пролетел 1200 км?</a:t>
            </a:r>
          </a:p>
          <a:p>
            <a:r>
              <a:rPr lang="ru-RU" sz="2400" dirty="0" smtClean="0"/>
              <a:t>3. Деталь переместили под действием силы 250 Н на расстояние 12 см. Определите работу, совершенную при перемещении детали.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24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4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404664"/>
            <a:ext cx="73448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Если направление силы совпадает с направлением движения тела, то данная сила совершает </a:t>
            </a:r>
            <a:r>
              <a:rPr lang="ru-RU" sz="3200" i="1" u="sng" dirty="0">
                <a:solidFill>
                  <a:schemeClr val="accent3">
                    <a:lumMod val="75000"/>
                  </a:schemeClr>
                </a:solidFill>
              </a:rPr>
              <a:t>положительную работу</a:t>
            </a:r>
            <a:r>
              <a:rPr lang="ru-RU" sz="3200" u="sng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Если же движение тела происходит в направлении, противоположном направлению приложенной силы, например силы трения скольжения, то данная сила совершает </a:t>
            </a:r>
            <a:r>
              <a:rPr lang="ru-RU" sz="3200" i="1" u="sng" dirty="0">
                <a:solidFill>
                  <a:schemeClr val="accent3">
                    <a:lumMod val="75000"/>
                  </a:schemeClr>
                </a:solidFill>
              </a:rPr>
              <a:t>отрицательную работу</a:t>
            </a:r>
            <a:r>
              <a:rPr lang="ru-RU" sz="3200" u="sng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4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404664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Задача № </a:t>
            </a:r>
            <a:r>
              <a:rPr lang="ru-RU" sz="2800" dirty="0" smtClean="0"/>
              <a:t>1.</a:t>
            </a:r>
            <a:r>
              <a:rPr lang="ru-RU" sz="2800" dirty="0"/>
              <a:t> </a:t>
            </a:r>
            <a:r>
              <a:rPr lang="ru-RU" sz="2800" b="1" dirty="0"/>
              <a:t>Какую работу надо совершить, чтобы положить гантель весом 100 Н на стол высотой 80 см?</a:t>
            </a:r>
            <a:endParaRPr lang="ru-RU" sz="2800" dirty="0"/>
          </a:p>
        </p:txBody>
      </p:sp>
      <p:pic>
        <p:nvPicPr>
          <p:cNvPr id="11266" name="Picture 2" descr="https://uchitel.pro/wp-content/uploads/2018/02/2018-07-30_10-41-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828091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Задача № </a:t>
            </a:r>
            <a:r>
              <a:rPr lang="ru-RU" sz="2800" dirty="0" smtClean="0"/>
              <a:t>2.</a:t>
            </a:r>
            <a:r>
              <a:rPr lang="ru-RU" sz="2800" dirty="0"/>
              <a:t>   </a:t>
            </a:r>
            <a:r>
              <a:rPr lang="ru-RU" sz="2800" b="1" dirty="0"/>
              <a:t>Какая совершается работа при равномерном перемещении ящика на 25 м, если сила трения 450 Н?</a:t>
            </a:r>
            <a:endParaRPr lang="ru-RU" sz="2800" dirty="0"/>
          </a:p>
        </p:txBody>
      </p:sp>
      <p:pic>
        <p:nvPicPr>
          <p:cNvPr id="9218" name="Picture 2" descr="https://uchitel.pro/wp-content/uploads/2018/02/2018-07-29_23-2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30" y="1755839"/>
            <a:ext cx="7707253" cy="419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04664"/>
            <a:ext cx="75608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Задача № </a:t>
            </a:r>
            <a:r>
              <a:rPr lang="ru-RU" sz="2800" dirty="0" smtClean="0"/>
              <a:t>3.</a:t>
            </a:r>
            <a:r>
              <a:rPr lang="ru-RU" sz="2800" dirty="0"/>
              <a:t>  </a:t>
            </a:r>
            <a:r>
              <a:rPr lang="ru-RU" sz="2800" b="1" dirty="0"/>
              <a:t>Какую работу совершает сила тяжести при падении камня массой 0,5 кг с высоты 12 м?</a:t>
            </a:r>
            <a:endParaRPr lang="ru-RU" sz="2800" dirty="0"/>
          </a:p>
        </p:txBody>
      </p:sp>
      <p:pic>
        <p:nvPicPr>
          <p:cNvPr id="10242" name="Picture 2" descr="https://uchitel.pro/wp-content/uploads/2018/07/2018-07-29_23-21-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71" y="2060848"/>
            <a:ext cx="7693429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4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332656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Задача № 5.  </a:t>
            </a:r>
            <a:r>
              <a:rPr lang="ru-RU" sz="2800" b="1" dirty="0"/>
              <a:t>Определите путь, пройденный автомобилем, если при силе тяги 25 кН совершенная работа равна 50 МДж.</a:t>
            </a:r>
            <a:endParaRPr lang="ru-RU" sz="2800" dirty="0"/>
          </a:p>
        </p:txBody>
      </p:sp>
      <p:pic>
        <p:nvPicPr>
          <p:cNvPr id="8194" name="Picture 2" descr="https://uchitel.pro/wp-content/uploads/2018/07/2018-07-29_23-25-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7848872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4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836712"/>
            <a:ext cx="70567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chemeClr val="accent3">
                    <a:lumMod val="75000"/>
                  </a:schemeClr>
                </a:solidFill>
              </a:rPr>
              <a:t>В обыденной жизни словом «работа» мы называем всякий полезный труд рабочего, инженера, учёного, учащегося.</a:t>
            </a:r>
            <a:endParaRPr lang="ru-RU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3314" name="Picture 2" descr="https://all-t-shirts.ru/goods_images/ru137803II00037c84f2f686f3c232ec66444aea7ff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3565037"/>
            <a:ext cx="3438703" cy="300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https://image.shutterstock.com/shutterstock/photos/130114022/display_1500/stock-photo-cute-cartoon-illustration-of-an-architect-1301140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https://image.shutterstock.com/shutterstock/photos/130114022/display_1500/stock-photo-cute-cartoon-illustration-of-an-architect-130114022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22" name="Picture 10" descr="https://sun6-20.userapi.com/s/v1/if1/NDvG10CKXwhgKczDnPcz5tOJp5Rhsu7x-p9cNbTm8iz5YYOP4nQpE085fqztrFQO2GlMXv8E.jpg?size=830x830&amp;quality=96&amp;crop=0,0,830,830&amp;ava=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71" y="4437113"/>
            <a:ext cx="2420888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4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04664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/>
              <a:t>Понятие </a:t>
            </a:r>
            <a:r>
              <a:rPr lang="ru-RU" sz="4400" i="1" dirty="0"/>
              <a:t>работы</a:t>
            </a:r>
            <a:r>
              <a:rPr lang="ru-RU" sz="4400" dirty="0"/>
              <a:t> в физике несколько иное. Это определённая физическая </a:t>
            </a:r>
            <a:r>
              <a:rPr lang="ru-RU" sz="4400" dirty="0">
                <a:solidFill>
                  <a:schemeClr val="accent3">
                    <a:lumMod val="75000"/>
                  </a:schemeClr>
                </a:solidFill>
              </a:rPr>
              <a:t>величина</a:t>
            </a:r>
            <a:r>
              <a:rPr lang="ru-RU" sz="4400" dirty="0"/>
              <a:t>, а значит, её можно измерить. В физике изучают прежде всего </a:t>
            </a:r>
            <a:r>
              <a:rPr lang="ru-RU" sz="4400" b="1" dirty="0"/>
              <a:t>механическую работу</a:t>
            </a:r>
            <a:r>
              <a:rPr lang="ru-RU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8964488" cy="660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88641"/>
            <a:ext cx="7704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Поезд движется под действием силы тяги электровоза, при этом совершается механическая работа. При выстреле из ружья сила давления пороховых газов совершает работу — перемещает пулю вдоль ствола, скорость пули при этом увеличивается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Из этих примеров видно, что механическая работа совершается, когда тело движется под действием силы.</a:t>
            </a:r>
          </a:p>
        </p:txBody>
      </p:sp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4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332656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Механическая работа совершается и в том случае, когда сила, действуя на тело (например, сила трения), </a:t>
            </a: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</a:rPr>
              <a:t>уменьшает</a:t>
            </a:r>
            <a:r>
              <a:rPr lang="ru-RU" sz="3600" dirty="0"/>
              <a:t> скорость его движения. Желая передвинуть шкаф, мы с силой на него надавливаем, но если он при этом в движение не приходит, то механической работы мы не совершаем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4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accent3">
                    <a:lumMod val="50000"/>
                  </a:schemeClr>
                </a:solidFill>
              </a:rPr>
              <a:t>Можно представить себе случай, когда тело движется без участия сил (по инерции), в этом случае механическая работа также не совершается. Итак, 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механическая работа совершается, только когда на тело действует сила и оно движется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64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04664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</a:rPr>
              <a:t>Механическая работа </a:t>
            </a:r>
            <a:r>
              <a:rPr lang="ru-RU" sz="4800" b="1" dirty="0">
                <a:solidFill>
                  <a:schemeClr val="accent3">
                    <a:lumMod val="75000"/>
                  </a:schemeClr>
                </a:solidFill>
              </a:rPr>
              <a:t>прямо пропорциональна приложенной силе и прямо пропорциональна пройденному пути.</a:t>
            </a:r>
            <a:endParaRPr lang="ru-RU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" y="-5418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404664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Поэтому условились измерять механическую работу произведением силы на путь, пройденный по направлению этой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силы</a:t>
            </a:r>
          </a:p>
          <a:p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25" y="2780928"/>
            <a:ext cx="7582843" cy="1224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3105835"/>
            <a:ext cx="61024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где </a:t>
            </a:r>
            <a:r>
              <a:rPr lang="ru-RU" sz="4000" dirty="0">
                <a:solidFill>
                  <a:schemeClr val="accent3">
                    <a:lumMod val="75000"/>
                  </a:schemeClr>
                </a:solidFill>
              </a:rPr>
              <a:t>А — работа, F — сила и s — пройденный путь.</a:t>
            </a:r>
          </a:p>
        </p:txBody>
      </p:sp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rafaret-decor.ru/sites/default/files/styles/fony/public/2022-12/Business%20background%20%2826%29.jpg?itok=2yjtcF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16" y="0"/>
            <a:ext cx="91573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60648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>
                <a:solidFill>
                  <a:schemeClr val="accent3">
                    <a:lumMod val="75000"/>
                  </a:schemeClr>
                </a:solidFill>
              </a:rPr>
              <a:t>За единицу работы принимают работу, совершаемую силой 1 Н, на пути, равном 1 м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Единица работы — </a:t>
            </a:r>
            <a:r>
              <a:rPr lang="ru-RU" sz="3600" i="1" dirty="0">
                <a:solidFill>
                  <a:schemeClr val="accent3">
                    <a:lumMod val="75000"/>
                  </a:schemeClr>
                </a:solidFill>
              </a:rPr>
              <a:t>джоуль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 (Дж) названа в честь английского учёного Джоуля. Таким образом,</a:t>
            </a:r>
          </a:p>
        </p:txBody>
      </p:sp>
      <p:pic>
        <p:nvPicPr>
          <p:cNvPr id="14338" name="Picture 2" descr="За единицу работы принимают работу, совершаемую силой 1 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71368"/>
            <a:ext cx="6120680" cy="147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608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</TotalTime>
  <Words>352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*</cp:lastModifiedBy>
  <cp:revision>6</cp:revision>
  <dcterms:created xsi:type="dcterms:W3CDTF">2023-03-13T17:10:04Z</dcterms:created>
  <dcterms:modified xsi:type="dcterms:W3CDTF">2023-03-13T18:16:29Z</dcterms:modified>
</cp:coreProperties>
</file>