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5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5D187"/>
    <a:srgbClr val="9AA3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6" autoAdjust="0"/>
    <p:restoredTop sz="94660"/>
  </p:normalViewPr>
  <p:slideViewPr>
    <p:cSldViewPr>
      <p:cViewPr>
        <p:scale>
          <a:sx n="80" d="100"/>
          <a:sy n="80" d="100"/>
        </p:scale>
        <p:origin x="-72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2.wmf"/><Relationship Id="rId7" Type="http://schemas.openxmlformats.org/officeDocument/2006/relationships/image" Target="../media/image18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1E6CC26-AE6E-49E5-8CDF-4CA3F8113221}" type="datetimeFigureOut">
              <a:rPr lang="ru-RU"/>
              <a:pPr>
                <a:defRPr/>
              </a:pPr>
              <a:t>08.03.2023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D12A0BA-24D6-44CA-BA6E-58AF48B7AB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756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930D0DE-E919-4ED4-8B77-DF2CD4A384F1}" type="slidenum">
              <a:rPr lang="ru-RU" smtClean="0"/>
              <a:pPr eaLnBrk="1" hangingPunct="1"/>
              <a:t>7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12000-D20D-4C8A-A424-0CAA7A137B1E}" type="datetimeFigureOut">
              <a:rPr lang="ru-RU"/>
              <a:pPr>
                <a:defRPr/>
              </a:pPr>
              <a:t>08.03.2023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25279-5FC1-4B91-9B27-8D1EF693D0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302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F589B-81A4-413E-9B37-2C9C4A3FCBAD}" type="datetimeFigureOut">
              <a:rPr lang="ru-RU"/>
              <a:pPr>
                <a:defRPr/>
              </a:pPr>
              <a:t>08.03.2023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DE560-C3D7-4D4B-92C4-3FF069FFFC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235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A7DFB-72E1-46EB-803D-A4D538F2ABBD}" type="datetimeFigureOut">
              <a:rPr lang="ru-RU"/>
              <a:pPr>
                <a:defRPr/>
              </a:pPr>
              <a:t>08.03.2023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410E6-4625-4A12-A53F-63AE468E0F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362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12692-BAC7-4C60-A366-038786B83337}" type="datetimeFigureOut">
              <a:rPr lang="ru-RU"/>
              <a:pPr>
                <a:defRPr/>
              </a:pPr>
              <a:t>08.03.2023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B873F-6112-46DA-A6D0-9144619F38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77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EBED3-FC61-47E1-9203-D79130E64190}" type="datetimeFigureOut">
              <a:rPr lang="ru-RU"/>
              <a:pPr>
                <a:defRPr/>
              </a:pPr>
              <a:t>08.03.2023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1C356-ECDB-4F7E-8E95-C750807624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508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F1932-43C2-42FB-8585-16CD59A5E077}" type="datetimeFigureOut">
              <a:rPr lang="ru-RU"/>
              <a:pPr>
                <a:defRPr/>
              </a:pPr>
              <a:t>08.03.2023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A486D-AD28-4130-A547-4A70E01CB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628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8B241-DAD1-45F8-9729-F19D1EEB7ED4}" type="datetimeFigureOut">
              <a:rPr lang="ru-RU"/>
              <a:pPr>
                <a:defRPr/>
              </a:pPr>
              <a:t>08.03.2023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96247-04AD-4A4F-AF12-0AC2490109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176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44D82-A5AC-4C8A-86C2-D1F5C1352370}" type="datetimeFigureOut">
              <a:rPr lang="ru-RU"/>
              <a:pPr>
                <a:defRPr/>
              </a:pPr>
              <a:t>08.03.2023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15958-DE67-4F16-AFCA-F6DA5B4991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824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1E1C1-621B-4E11-AE12-ED232256E5EE}" type="datetimeFigureOut">
              <a:rPr lang="ru-RU"/>
              <a:pPr>
                <a:defRPr/>
              </a:pPr>
              <a:t>08.03.2023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2D5BE-5173-4D6F-A8FF-9214DDA688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504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183F4-F888-4306-BEE9-19900D00C49C}" type="datetimeFigureOut">
              <a:rPr lang="ru-RU"/>
              <a:pPr>
                <a:defRPr/>
              </a:pPr>
              <a:t>08.03.2023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0585B-A88A-4DCF-B042-394555D516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7810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D8F7E-2D8F-49E2-B48B-410AE63F9C84}" type="datetimeFigureOut">
              <a:rPr lang="ru-RU"/>
              <a:pPr>
                <a:defRPr/>
              </a:pPr>
              <a:t>08.03.2023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FA119-9019-4957-9E71-83070B07C6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543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26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D1B8A6A-9A67-4B64-9D43-D98F41B2E670}" type="datetimeFigureOut">
              <a:rPr lang="ru-RU"/>
              <a:pPr>
                <a:defRPr/>
              </a:pPr>
              <a:t>08.03.2023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BFE9CEB-D2C7-4554-B26E-4D1F7369DA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youtu.be/yLk39C_EKh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6.bin"/><Relationship Id="rId18" Type="http://schemas.openxmlformats.org/officeDocument/2006/relationships/image" Target="../media/image19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8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10" Type="http://schemas.openxmlformats.org/officeDocument/2006/relationships/image" Target="../media/image15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0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4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467544" y="908720"/>
            <a:ext cx="7990656" cy="5184575"/>
          </a:xfrm>
        </p:spPr>
        <p:txBody>
          <a:bodyPr rtlCol="0" anchorCtr="1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Урок 49</a:t>
            </a:r>
            <a:br>
              <a:rPr lang="ru-RU" sz="2400" dirty="0" smtClean="0"/>
            </a:br>
            <a:r>
              <a:rPr lang="ru-RU" sz="2400" dirty="0" smtClean="0"/>
              <a:t>физика 8 класс</a:t>
            </a:r>
            <a:r>
              <a:rPr lang="ru-RU" sz="7000" i="1" dirty="0" smtClean="0"/>
              <a:t/>
            </a:r>
            <a:br>
              <a:rPr lang="ru-RU" sz="7000" i="1" dirty="0" smtClean="0"/>
            </a:br>
            <a:r>
              <a:rPr lang="ru-RU" sz="2000" dirty="0" smtClean="0"/>
              <a:t>Тема урока :</a:t>
            </a:r>
            <a:r>
              <a:rPr lang="ru-RU" sz="2200" dirty="0" smtClean="0"/>
              <a:t>Последовательное </a:t>
            </a:r>
            <a:r>
              <a:rPr lang="ru-RU" sz="2200" dirty="0" smtClean="0"/>
              <a:t>соединение </a:t>
            </a:r>
            <a:r>
              <a:rPr lang="ru-RU" sz="2200" dirty="0" smtClean="0"/>
              <a:t>проводников</a:t>
            </a:r>
            <a:br>
              <a:rPr lang="ru-RU" sz="2200" dirty="0" smtClean="0"/>
            </a:br>
            <a:r>
              <a:rPr lang="ru-RU" sz="2200" dirty="0" smtClean="0"/>
              <a:t>Цель урока : показать учащимся принцип последовательного соединения проводников и  значения тока и напряжения.</a:t>
            </a:r>
            <a:br>
              <a:rPr lang="ru-RU" sz="2200" dirty="0" smtClean="0"/>
            </a:br>
            <a:r>
              <a:rPr lang="ru-RU" sz="2200" dirty="0" smtClean="0"/>
              <a:t>Метод обучения : дистанционный</a:t>
            </a:r>
            <a:br>
              <a:rPr lang="ru-RU" sz="2200" dirty="0" smtClean="0"/>
            </a:br>
            <a:r>
              <a:rPr lang="ru-RU" sz="2200" dirty="0" smtClean="0"/>
              <a:t>Ход урока</a:t>
            </a:r>
            <a:br>
              <a:rPr lang="ru-RU" sz="2200" dirty="0" smtClean="0"/>
            </a:br>
            <a:r>
              <a:rPr lang="ru-RU" sz="2200" dirty="0" smtClean="0"/>
              <a:t>1. Просмотр видео : </a:t>
            </a:r>
            <a:r>
              <a:rPr lang="smn-FI" sz="2200" dirty="0">
                <a:hlinkClick r:id="rId2"/>
              </a:rPr>
              <a:t>https://</a:t>
            </a:r>
            <a:r>
              <a:rPr lang="smn-FI" sz="2200" dirty="0" smtClean="0">
                <a:hlinkClick r:id="rId2"/>
              </a:rPr>
              <a:t>youtu.be/yLk39C_EKhM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2. Работа с презентацией : записать конспект и решение задач.</a:t>
            </a:r>
            <a:br>
              <a:rPr lang="ru-RU" sz="2200" dirty="0" smtClean="0"/>
            </a:br>
            <a:r>
              <a:rPr lang="ru-RU" sz="2200" dirty="0" smtClean="0"/>
              <a:t>3. Домашнее задание : читать параграф 42.решать задачи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 smtClean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789081"/>
            <a:ext cx="7866906" cy="2379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15"/>
          <p:cNvSpPr>
            <a:spLocks noChangeArrowheads="1"/>
          </p:cNvSpPr>
          <p:nvPr/>
        </p:nvSpPr>
        <p:spPr bwMode="auto">
          <a:xfrm>
            <a:off x="0" y="285750"/>
            <a:ext cx="8786813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sz="3600">
                <a:latin typeface="Times New Roman" pitchFamily="18" charset="0"/>
              </a:rPr>
              <a:t>  По закону Ома, напряжения </a:t>
            </a:r>
            <a:r>
              <a:rPr lang="ru-RU" sz="3600" i="1">
                <a:latin typeface="Times New Roman" pitchFamily="18" charset="0"/>
              </a:rPr>
              <a:t>U</a:t>
            </a:r>
            <a:r>
              <a:rPr lang="ru-RU" sz="3600" baseline="-25000">
                <a:latin typeface="Times New Roman" pitchFamily="18" charset="0"/>
              </a:rPr>
              <a:t>1</a:t>
            </a:r>
            <a:r>
              <a:rPr lang="ru-RU" sz="3600">
                <a:latin typeface="Times New Roman" pitchFamily="18" charset="0"/>
              </a:rPr>
              <a:t> и </a:t>
            </a:r>
            <a:r>
              <a:rPr lang="ru-RU" sz="3600" i="1">
                <a:latin typeface="Times New Roman" pitchFamily="18" charset="0"/>
              </a:rPr>
              <a:t>U</a:t>
            </a:r>
            <a:r>
              <a:rPr lang="ru-RU" sz="3600" baseline="-25000">
                <a:latin typeface="Times New Roman" pitchFamily="18" charset="0"/>
              </a:rPr>
              <a:t>2</a:t>
            </a:r>
            <a:r>
              <a:rPr lang="ru-RU" sz="3600">
                <a:latin typeface="Times New Roman" pitchFamily="18" charset="0"/>
              </a:rPr>
              <a:t> на</a:t>
            </a:r>
          </a:p>
          <a:p>
            <a:r>
              <a:rPr lang="ru-RU" sz="3600">
                <a:latin typeface="Times New Roman" pitchFamily="18" charset="0"/>
              </a:rPr>
              <a:t>  проводниках равны:</a:t>
            </a:r>
            <a:r>
              <a:rPr lang="ru-RU" sz="3600"/>
              <a:t> </a:t>
            </a:r>
            <a:r>
              <a:rPr lang="ru-RU" sz="2800"/>
              <a:t/>
            </a:r>
            <a:br>
              <a:rPr lang="ru-RU" sz="2800"/>
            </a:br>
            <a:endParaRPr lang="ru-RU" sz="2800"/>
          </a:p>
        </p:txBody>
      </p:sp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928688" y="1500188"/>
          <a:ext cx="2214562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4" name="Формула" r:id="rId3" imgW="533160" imgH="215640" progId="Equation.3">
                  <p:embed/>
                </p:oleObj>
              </mc:Choice>
              <mc:Fallback>
                <p:oleObj name="Формула" r:id="rId3" imgW="53316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1500188"/>
                        <a:ext cx="2214562" cy="757237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4500563" y="1428750"/>
          <a:ext cx="2408237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name="Формула" r:id="rId5" imgW="558720" imgH="215640" progId="Equation.3">
                  <p:embed/>
                </p:oleObj>
              </mc:Choice>
              <mc:Fallback>
                <p:oleObj name="Формула" r:id="rId5" imgW="5587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1428750"/>
                        <a:ext cx="2408237" cy="785813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76"/>
          <p:cNvSpPr>
            <a:spLocks noChangeArrowheads="1"/>
          </p:cNvSpPr>
          <p:nvPr/>
        </p:nvSpPr>
        <p:spPr bwMode="auto">
          <a:xfrm>
            <a:off x="214313" y="2357438"/>
            <a:ext cx="86106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ru-RU" sz="2000">
                <a:latin typeface="Times New Roman" pitchFamily="18" charset="0"/>
              </a:rPr>
              <a:t>  </a:t>
            </a:r>
            <a:r>
              <a:rPr lang="ru-RU" sz="3200">
                <a:latin typeface="Times New Roman" pitchFamily="18" charset="0"/>
              </a:rPr>
              <a:t>Общее напряжение </a:t>
            </a:r>
            <a:r>
              <a:rPr lang="ru-RU" sz="3200" i="1">
                <a:latin typeface="Times New Roman" pitchFamily="18" charset="0"/>
              </a:rPr>
              <a:t>U</a:t>
            </a:r>
            <a:r>
              <a:rPr lang="ru-RU" sz="3200">
                <a:latin typeface="Times New Roman" pitchFamily="18" charset="0"/>
              </a:rPr>
              <a:t> на обоих проводниках    равно сумме напряжений </a:t>
            </a:r>
            <a:r>
              <a:rPr lang="ru-RU" sz="3200" i="1">
                <a:latin typeface="Times New Roman" pitchFamily="18" charset="0"/>
              </a:rPr>
              <a:t>U</a:t>
            </a:r>
            <a:r>
              <a:rPr lang="ru-RU" sz="3200" baseline="-25000">
                <a:latin typeface="Times New Roman" pitchFamily="18" charset="0"/>
              </a:rPr>
              <a:t>1</a:t>
            </a:r>
            <a:r>
              <a:rPr lang="ru-RU" sz="3200">
                <a:latin typeface="Times New Roman" pitchFamily="18" charset="0"/>
              </a:rPr>
              <a:t> и </a:t>
            </a:r>
            <a:r>
              <a:rPr lang="ru-RU" sz="3200" i="1">
                <a:latin typeface="Times New Roman" pitchFamily="18" charset="0"/>
              </a:rPr>
              <a:t>U</a:t>
            </a:r>
            <a:r>
              <a:rPr lang="ru-RU" sz="3200" baseline="-25000">
                <a:latin typeface="Times New Roman" pitchFamily="18" charset="0"/>
              </a:rPr>
              <a:t>2</a:t>
            </a:r>
            <a:r>
              <a:rPr lang="ru-RU" sz="3200">
                <a:latin typeface="Times New Roman" pitchFamily="18" charset="0"/>
              </a:rPr>
              <a:t>:</a:t>
            </a:r>
            <a:r>
              <a:rPr lang="ru-RU" sz="3200">
                <a:latin typeface="Trebuchet MS" pitchFamily="34" charset="0"/>
              </a:rPr>
              <a:t> </a:t>
            </a:r>
          </a:p>
          <a:p>
            <a:pPr algn="just"/>
            <a:r>
              <a:rPr lang="ru-RU"/>
              <a:t/>
            </a:r>
            <a:br>
              <a:rPr lang="ru-RU"/>
            </a:br>
            <a:endParaRPr lang="ru-RU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85750" y="3500438"/>
          <a:ext cx="8612188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Формула" r:id="rId7" imgW="2197080" imgH="215640" progId="Equation.3">
                  <p:embed/>
                </p:oleObj>
              </mc:Choice>
              <mc:Fallback>
                <p:oleObj name="Формула" r:id="rId7" imgW="219708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3500438"/>
                        <a:ext cx="8612188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1776413" y="4429125"/>
          <a:ext cx="4735512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Формула" r:id="rId9" imgW="1104840" imgH="203040" progId="Equation.3">
                  <p:embed/>
                </p:oleObj>
              </mc:Choice>
              <mc:Fallback>
                <p:oleObj name="Формула" r:id="rId9" imgW="110484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6413" y="4429125"/>
                        <a:ext cx="4735512" cy="73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1928813" y="5429250"/>
          <a:ext cx="453866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8" name="Формула" r:id="rId11" imgW="723600" imgH="215640" progId="Equation.3">
                  <p:embed/>
                </p:oleObj>
              </mc:Choice>
              <mc:Fallback>
                <p:oleObj name="Формула" r:id="rId11" imgW="72360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5429250"/>
                        <a:ext cx="4538662" cy="1143000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285750" y="1143000"/>
            <a:ext cx="87153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3600" i="1"/>
              <a:t>Общее сопротивление цепи при последовательном соединении равно сумме сопротивлений отдельных проводников: </a:t>
            </a: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2000250" y="4071938"/>
          <a:ext cx="453866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Формула" r:id="rId3" imgW="723600" imgH="215640" progId="Equation.3">
                  <p:embed/>
                </p:oleObj>
              </mc:Choice>
              <mc:Fallback>
                <p:oleObj name="Формула" r:id="rId3" imgW="72360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0" y="4071938"/>
                        <a:ext cx="4538663" cy="1143000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85750" y="428625"/>
            <a:ext cx="8715375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4000" i="1"/>
              <a:t>Пример 1. Два проводника сопротивлением </a:t>
            </a:r>
            <a:r>
              <a:rPr lang="en-US" sz="4000" i="1"/>
              <a:t>R</a:t>
            </a:r>
            <a:r>
              <a:rPr lang="en-US" sz="4000" i="1" baseline="-25000"/>
              <a:t>1</a:t>
            </a:r>
            <a:r>
              <a:rPr lang="en-US" sz="4000" i="1"/>
              <a:t>=5 </a:t>
            </a:r>
            <a:r>
              <a:rPr lang="ru-RU" sz="4000" i="1"/>
              <a:t> Ом, </a:t>
            </a:r>
            <a:r>
              <a:rPr lang="en-US" sz="4000" i="1"/>
              <a:t>R</a:t>
            </a:r>
            <a:r>
              <a:rPr lang="ru-RU" sz="4000" i="1" baseline="-25000"/>
              <a:t>2</a:t>
            </a:r>
            <a:r>
              <a:rPr lang="en-US" sz="4000" i="1"/>
              <a:t>=</a:t>
            </a:r>
            <a:r>
              <a:rPr lang="ru-RU" sz="4000" i="1"/>
              <a:t>7 Ом соединены последовательно. Сила тока в цепи равна 2 А. Определите сопротивление цепи, напряжение на каждом проводнике и полное напряжение всего участка цепи.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57188" y="214313"/>
            <a:ext cx="2071687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3200"/>
              <a:t>Дано:</a:t>
            </a:r>
          </a:p>
          <a:p>
            <a:pPr eaLnBrk="1" hangingPunct="1"/>
            <a:endParaRPr lang="ru-RU"/>
          </a:p>
        </p:txBody>
      </p:sp>
      <p:grpSp>
        <p:nvGrpSpPr>
          <p:cNvPr id="3" name="Группа 30"/>
          <p:cNvGrpSpPr>
            <a:grpSpLocks/>
          </p:cNvGrpSpPr>
          <p:nvPr/>
        </p:nvGrpSpPr>
        <p:grpSpPr bwMode="auto">
          <a:xfrm>
            <a:off x="285750" y="785813"/>
            <a:ext cx="2390775" cy="4789487"/>
            <a:chOff x="285720" y="785794"/>
            <a:chExt cx="2391597" cy="4789735"/>
          </a:xfrm>
        </p:grpSpPr>
        <p:graphicFrame>
          <p:nvGraphicFramePr>
            <p:cNvPr id="7177" name="Object 9"/>
            <p:cNvGraphicFramePr>
              <a:graphicFrameLocks noChangeAspect="1"/>
            </p:cNvGraphicFramePr>
            <p:nvPr/>
          </p:nvGraphicFramePr>
          <p:xfrm>
            <a:off x="285720" y="785794"/>
            <a:ext cx="2391597" cy="47767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30" name="Формула" r:id="rId3" imgW="660240" imgH="1562040" progId="Equation.3">
                    <p:embed/>
                  </p:oleObj>
                </mc:Choice>
                <mc:Fallback>
                  <p:oleObj name="Формула" r:id="rId3" imgW="660240" imgH="156204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5720" y="785794"/>
                          <a:ext cx="2391597" cy="47767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86" name="TextBox 3"/>
            <p:cNvSpPr txBox="1">
              <a:spLocks noChangeArrowheads="1"/>
            </p:cNvSpPr>
            <p:nvPr/>
          </p:nvSpPr>
          <p:spPr bwMode="auto">
            <a:xfrm>
              <a:off x="714348" y="2843590"/>
              <a:ext cx="13573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/>
                <a:t> </a:t>
              </a:r>
              <a:r>
                <a:rPr lang="ru-RU" sz="3600"/>
                <a:t>–</a:t>
              </a:r>
              <a:r>
                <a:rPr lang="en-US" sz="3600"/>
                <a:t> ?</a:t>
              </a:r>
              <a:endParaRPr lang="ru-RU" sz="3600"/>
            </a:p>
          </p:txBody>
        </p:sp>
        <p:sp>
          <p:nvSpPr>
            <p:cNvPr id="7187" name="TextBox 4"/>
            <p:cNvSpPr txBox="1">
              <a:spLocks noChangeArrowheads="1"/>
            </p:cNvSpPr>
            <p:nvPr/>
          </p:nvSpPr>
          <p:spPr bwMode="auto">
            <a:xfrm>
              <a:off x="928662" y="3571876"/>
              <a:ext cx="13573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/>
                <a:t> </a:t>
              </a:r>
              <a:r>
                <a:rPr lang="ru-RU" sz="3600"/>
                <a:t>–</a:t>
              </a:r>
              <a:r>
                <a:rPr lang="en-US" sz="3600"/>
                <a:t> ?</a:t>
              </a:r>
              <a:endParaRPr lang="ru-RU" sz="3600"/>
            </a:p>
          </p:txBody>
        </p:sp>
        <p:sp>
          <p:nvSpPr>
            <p:cNvPr id="7188" name="TextBox 5"/>
            <p:cNvSpPr txBox="1">
              <a:spLocks noChangeArrowheads="1"/>
            </p:cNvSpPr>
            <p:nvPr/>
          </p:nvSpPr>
          <p:spPr bwMode="auto">
            <a:xfrm>
              <a:off x="1000100" y="4214818"/>
              <a:ext cx="13573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/>
                <a:t> </a:t>
              </a:r>
              <a:r>
                <a:rPr lang="ru-RU" sz="3600"/>
                <a:t>–</a:t>
              </a:r>
              <a:r>
                <a:rPr lang="en-US" sz="3600"/>
                <a:t> ?</a:t>
              </a:r>
              <a:endParaRPr lang="ru-RU" sz="3600"/>
            </a:p>
          </p:txBody>
        </p:sp>
        <p:sp>
          <p:nvSpPr>
            <p:cNvPr id="7189" name="TextBox 6"/>
            <p:cNvSpPr txBox="1">
              <a:spLocks noChangeArrowheads="1"/>
            </p:cNvSpPr>
            <p:nvPr/>
          </p:nvSpPr>
          <p:spPr bwMode="auto">
            <a:xfrm>
              <a:off x="975716" y="4929198"/>
              <a:ext cx="13573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/>
                <a:t> </a:t>
              </a:r>
              <a:r>
                <a:rPr lang="ru-RU" sz="3600"/>
                <a:t>–</a:t>
              </a:r>
              <a:r>
                <a:rPr lang="en-US" sz="3600"/>
                <a:t> ?</a:t>
              </a:r>
              <a:endParaRPr lang="ru-RU" sz="3600"/>
            </a:p>
          </p:txBody>
        </p:sp>
      </p:grpSp>
      <p:cxnSp>
        <p:nvCxnSpPr>
          <p:cNvPr id="9" name="Прямая соединительная линия 8"/>
          <p:cNvCxnSpPr/>
          <p:nvPr/>
        </p:nvCxnSpPr>
        <p:spPr>
          <a:xfrm>
            <a:off x="214313" y="2786063"/>
            <a:ext cx="2643187" cy="1587"/>
          </a:xfrm>
          <a:prstGeom prst="line">
            <a:avLst/>
          </a:prstGeom>
          <a:ln w="19050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H="1">
            <a:off x="-309562" y="3405187"/>
            <a:ext cx="6286500" cy="47625"/>
          </a:xfrm>
          <a:prstGeom prst="line">
            <a:avLst/>
          </a:prstGeom>
          <a:ln w="19050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071813" y="214313"/>
            <a:ext cx="43576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3200"/>
              <a:t>Решение: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928938" y="714375"/>
            <a:ext cx="58578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/>
              <a:t>Сила тока во всех последовательно соединенных проводниках одна и та же и равна силе тока в цепи:</a:t>
            </a: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3643313" y="1857375"/>
          <a:ext cx="36512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1" name="Формула" r:id="rId5" imgW="1002960" imgH="215640" progId="Equation.3">
                  <p:embed/>
                </p:oleObj>
              </mc:Choice>
              <mc:Fallback>
                <p:oleObj name="Формула" r:id="rId5" imgW="100296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313" y="1857375"/>
                        <a:ext cx="365125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928938" y="2500313"/>
            <a:ext cx="571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dirty="0"/>
              <a:t>Общее сопротивление цепи:</a:t>
            </a:r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4643438" y="3000375"/>
          <a:ext cx="214312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2" name="Формула" r:id="rId7" imgW="723600" imgH="215640" progId="Equation.3">
                  <p:embed/>
                </p:oleObj>
              </mc:Choice>
              <mc:Fallback>
                <p:oleObj name="Формула" r:id="rId7" imgW="72360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3000375"/>
                        <a:ext cx="214312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3071813" y="3571875"/>
          <a:ext cx="4548187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3" name="Формула" r:id="rId9" imgW="1536480" imgH="203040" progId="Equation.3">
                  <p:embed/>
                </p:oleObj>
              </mc:Choice>
              <mc:Fallback>
                <p:oleObj name="Формула" r:id="rId9" imgW="153648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3" y="3571875"/>
                        <a:ext cx="4548187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857500" y="4071938"/>
            <a:ext cx="65008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/>
              <a:t>Напряжение на каждом из проводников найдем по закону Ома:</a:t>
            </a:r>
          </a:p>
        </p:txBody>
      </p:sp>
      <p:graphicFrame>
        <p:nvGraphicFramePr>
          <p:cNvPr id="25606" name="Object 3"/>
          <p:cNvGraphicFramePr>
            <a:graphicFrameLocks noChangeAspect="1"/>
          </p:cNvGraphicFramePr>
          <p:nvPr/>
        </p:nvGraphicFramePr>
        <p:xfrm>
          <a:off x="2928938" y="5143500"/>
          <a:ext cx="2098675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4" name="Формула" r:id="rId11" imgW="583920" imgH="215640" progId="Equation.3">
                  <p:embed/>
                </p:oleObj>
              </mc:Choice>
              <mc:Fallback>
                <p:oleObj name="Формула" r:id="rId11" imgW="58392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38" y="5143500"/>
                        <a:ext cx="2098675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8" name="Object 8"/>
          <p:cNvGraphicFramePr>
            <a:graphicFrameLocks noChangeAspect="1"/>
          </p:cNvGraphicFramePr>
          <p:nvPr/>
        </p:nvGraphicFramePr>
        <p:xfrm>
          <a:off x="5000625" y="5143500"/>
          <a:ext cx="39814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5" name="Формула" r:id="rId13" imgW="1333440" imgH="215640" progId="Equation.3">
                  <p:embed/>
                </p:oleObj>
              </mc:Choice>
              <mc:Fallback>
                <p:oleObj name="Формула" r:id="rId13" imgW="1333440" imgH="215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5" y="5143500"/>
                        <a:ext cx="398145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9" name="Object 9"/>
          <p:cNvGraphicFramePr>
            <a:graphicFrameLocks noChangeAspect="1"/>
          </p:cNvGraphicFramePr>
          <p:nvPr/>
        </p:nvGraphicFramePr>
        <p:xfrm>
          <a:off x="2928938" y="5857875"/>
          <a:ext cx="219075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6" name="Формула" r:id="rId15" imgW="609480" imgH="215640" progId="Equation.3">
                  <p:embed/>
                </p:oleObj>
              </mc:Choice>
              <mc:Fallback>
                <p:oleObj name="Формула" r:id="rId15" imgW="609480" imgH="2156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38" y="5857875"/>
                        <a:ext cx="2190750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0" name="Object 10"/>
          <p:cNvGraphicFramePr>
            <a:graphicFrameLocks noChangeAspect="1"/>
          </p:cNvGraphicFramePr>
          <p:nvPr/>
        </p:nvGraphicFramePr>
        <p:xfrm>
          <a:off x="4929188" y="5929313"/>
          <a:ext cx="4017962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7" name="Формула" r:id="rId17" imgW="1346040" imgH="215640" progId="Equation.3">
                  <p:embed/>
                </p:oleObj>
              </mc:Choice>
              <mc:Fallback>
                <p:oleObj name="Формула" r:id="rId17" imgW="1346040" imgH="2156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88" y="5929313"/>
                        <a:ext cx="4017962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/>
      <p:bldP spid="19" grpId="0"/>
      <p:bldP spid="21" grpId="0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00063" y="428625"/>
            <a:ext cx="7000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3200"/>
              <a:t>Полное напряжение в цепи:</a:t>
            </a:r>
          </a:p>
        </p:txBody>
      </p:sp>
      <p:graphicFrame>
        <p:nvGraphicFramePr>
          <p:cNvPr id="26626" name="Object 3"/>
          <p:cNvGraphicFramePr>
            <a:graphicFrameLocks noChangeAspect="1"/>
          </p:cNvGraphicFramePr>
          <p:nvPr/>
        </p:nvGraphicFramePr>
        <p:xfrm>
          <a:off x="2571750" y="1071563"/>
          <a:ext cx="3357563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Формула" r:id="rId3" imgW="812520" imgH="215640" progId="Equation.3">
                  <p:embed/>
                </p:oleObj>
              </mc:Choice>
              <mc:Fallback>
                <p:oleObj name="Формула" r:id="rId3" imgW="81252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0" y="1071563"/>
                        <a:ext cx="3357563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571500" y="1785938"/>
          <a:ext cx="587692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" name="Формула" r:id="rId5" imgW="1422360" imgH="203040" progId="Equation.3">
                  <p:embed/>
                </p:oleObj>
              </mc:Choice>
              <mc:Fallback>
                <p:oleObj name="Формула" r:id="rId5" imgW="142236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1785938"/>
                        <a:ext cx="587692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8625" y="2357438"/>
            <a:ext cx="19288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3600"/>
              <a:t>Ответ:</a:t>
            </a:r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2214563" y="2500313"/>
          <a:ext cx="2341562" cy="250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6" name="Формула" r:id="rId7" imgW="698400" imgH="888840" progId="Equation.3">
                  <p:embed/>
                </p:oleObj>
              </mc:Choice>
              <mc:Fallback>
                <p:oleObj name="Формула" r:id="rId7" imgW="698400" imgH="8888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63" y="2500313"/>
                        <a:ext cx="2341562" cy="2503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179512" y="332656"/>
            <a:ext cx="88216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600" i="1" dirty="0"/>
              <a:t>Задача №1. Последовательно с нитью накала радиолампы сопротивлением 3,9 Ом включен резистор, сопротивление которого 2,41 Ом. Определите их общее сопротивление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66" y="1484784"/>
            <a:ext cx="8381881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1"/>
          <p:cNvGraphicFramePr>
            <a:graphicFrameLocks noChangeAspect="1"/>
          </p:cNvGraphicFramePr>
          <p:nvPr/>
        </p:nvGraphicFramePr>
        <p:xfrm>
          <a:off x="928688" y="3143250"/>
          <a:ext cx="7429500" cy="275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CorelDRAW" r:id="rId3" imgW="7842960" imgH="2370600" progId="CorelDRAW.Graphic.12">
                  <p:embed/>
                </p:oleObj>
              </mc:Choice>
              <mc:Fallback>
                <p:oleObj name="CorelDRAW" r:id="rId3" imgW="7842960" imgH="2370600" progId="CorelDRAW.Graphic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3143250"/>
                        <a:ext cx="7429500" cy="2757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2071688" y="2857500"/>
            <a:ext cx="13573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3200"/>
              <a:t>6 Ом</a:t>
            </a:r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6643688" y="3357563"/>
            <a:ext cx="9286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/>
              <a:t>A</a:t>
            </a:r>
            <a:endParaRPr lang="ru-RU" sz="3200"/>
          </a:p>
        </p:txBody>
      </p:sp>
      <p:sp>
        <p:nvSpPr>
          <p:cNvPr id="9221" name="TextBox 4"/>
          <p:cNvSpPr txBox="1">
            <a:spLocks noChangeArrowheads="1"/>
          </p:cNvSpPr>
          <p:nvPr/>
        </p:nvSpPr>
        <p:spPr bwMode="auto">
          <a:xfrm>
            <a:off x="4714875" y="3929063"/>
            <a:ext cx="9286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/>
              <a:t>R2</a:t>
            </a:r>
            <a:endParaRPr lang="ru-RU" sz="3200"/>
          </a:p>
        </p:txBody>
      </p:sp>
      <p:sp>
        <p:nvSpPr>
          <p:cNvPr id="9222" name="TextBox 5"/>
          <p:cNvSpPr txBox="1">
            <a:spLocks noChangeArrowheads="1"/>
          </p:cNvSpPr>
          <p:nvPr/>
        </p:nvSpPr>
        <p:spPr bwMode="auto">
          <a:xfrm>
            <a:off x="2286000" y="3929063"/>
            <a:ext cx="9286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/>
              <a:t>R1</a:t>
            </a:r>
            <a:endParaRPr lang="ru-RU" sz="3200"/>
          </a:p>
        </p:txBody>
      </p:sp>
      <p:sp>
        <p:nvSpPr>
          <p:cNvPr id="9223" name="TextBox 6"/>
          <p:cNvSpPr txBox="1">
            <a:spLocks noChangeArrowheads="1"/>
          </p:cNvSpPr>
          <p:nvPr/>
        </p:nvSpPr>
        <p:spPr bwMode="auto">
          <a:xfrm>
            <a:off x="4714875" y="5062538"/>
            <a:ext cx="9286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/>
              <a:t>V2</a:t>
            </a:r>
            <a:endParaRPr lang="ru-RU" sz="3200"/>
          </a:p>
        </p:txBody>
      </p:sp>
      <p:sp>
        <p:nvSpPr>
          <p:cNvPr id="9224" name="TextBox 7"/>
          <p:cNvSpPr txBox="1">
            <a:spLocks noChangeArrowheads="1"/>
          </p:cNvSpPr>
          <p:nvPr/>
        </p:nvSpPr>
        <p:spPr bwMode="auto">
          <a:xfrm>
            <a:off x="2286000" y="5076825"/>
            <a:ext cx="9286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/>
              <a:t>V1</a:t>
            </a:r>
            <a:endParaRPr lang="ru-RU" sz="3200"/>
          </a:p>
        </p:txBody>
      </p:sp>
      <p:sp>
        <p:nvSpPr>
          <p:cNvPr id="9" name="Плюс 8"/>
          <p:cNvSpPr/>
          <p:nvPr/>
        </p:nvSpPr>
        <p:spPr>
          <a:xfrm>
            <a:off x="1000125" y="3286125"/>
            <a:ext cx="357188" cy="357188"/>
          </a:xfrm>
          <a:prstGeom prst="mathPlus">
            <a:avLst/>
          </a:prstGeom>
          <a:solidFill>
            <a:schemeClr val="bg1">
              <a:lumMod val="10000"/>
            </a:schemeClr>
          </a:solidFill>
          <a:ln w="15875">
            <a:solidFill>
              <a:schemeClr val="bg1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Минус 9"/>
          <p:cNvSpPr/>
          <p:nvPr/>
        </p:nvSpPr>
        <p:spPr>
          <a:xfrm>
            <a:off x="7929563" y="3357563"/>
            <a:ext cx="500062" cy="142875"/>
          </a:xfrm>
          <a:prstGeom prst="mathMinus">
            <a:avLst/>
          </a:prstGeom>
          <a:solidFill>
            <a:schemeClr val="bg1">
              <a:lumMod val="10000"/>
            </a:schemeClr>
          </a:solidFill>
          <a:ln w="15875">
            <a:solidFill>
              <a:schemeClr val="bg1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227" name="TextBox 10"/>
          <p:cNvSpPr txBox="1">
            <a:spLocks noChangeArrowheads="1"/>
          </p:cNvSpPr>
          <p:nvPr/>
        </p:nvSpPr>
        <p:spPr bwMode="auto">
          <a:xfrm>
            <a:off x="4572000" y="2857500"/>
            <a:ext cx="12144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3200"/>
              <a:t>2 Ом</a:t>
            </a:r>
          </a:p>
        </p:txBody>
      </p:sp>
      <p:sp>
        <p:nvSpPr>
          <p:cNvPr id="9228" name="TextBox 11"/>
          <p:cNvSpPr txBox="1">
            <a:spLocks noChangeArrowheads="1"/>
          </p:cNvSpPr>
          <p:nvPr/>
        </p:nvSpPr>
        <p:spPr bwMode="auto">
          <a:xfrm>
            <a:off x="142875" y="142875"/>
            <a:ext cx="9001125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4400" dirty="0"/>
              <a:t>Задача №2.Вольтметр </a:t>
            </a:r>
            <a:r>
              <a:rPr lang="en-US" sz="4400" dirty="0"/>
              <a:t>V1</a:t>
            </a:r>
            <a:r>
              <a:rPr lang="ru-RU" sz="4400" dirty="0"/>
              <a:t> показывает 12 В (см. рис). Каковы показания амперметра и вольтметра</a:t>
            </a:r>
            <a:r>
              <a:rPr lang="en-US" sz="4400" dirty="0"/>
              <a:t> V2</a:t>
            </a:r>
            <a:r>
              <a:rPr lang="ru-RU" sz="4400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26314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50"/>
          </a:xfrm>
        </p:spPr>
        <p:txBody>
          <a:bodyPr/>
          <a:lstStyle/>
          <a:p>
            <a:pPr algn="l" eaLnBrk="1" hangingPunct="1"/>
            <a:r>
              <a:rPr lang="ru-RU" smtClean="0"/>
              <a:t/>
            </a:r>
            <a:br>
              <a:rPr lang="ru-RU" smtClean="0"/>
            </a:br>
            <a:r>
              <a:rPr lang="ru-RU" b="1" i="1" smtClean="0"/>
              <a:t>Последовательное соединение </a:t>
            </a:r>
            <a:r>
              <a:rPr lang="ru-RU" smtClean="0"/>
              <a:t>– </a:t>
            </a:r>
            <a:r>
              <a:rPr lang="ru-RU" i="1" smtClean="0"/>
              <a:t>это такое соединение при котором конец одного проводника соединяется с началом другого, т.е когда все элементы электрической цепи соединены друг за другом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Группа 56"/>
          <p:cNvGrpSpPr>
            <a:grpSpLocks/>
          </p:cNvGrpSpPr>
          <p:nvPr/>
        </p:nvGrpSpPr>
        <p:grpSpPr bwMode="auto">
          <a:xfrm>
            <a:off x="3857625" y="4714875"/>
            <a:ext cx="1428750" cy="1928813"/>
            <a:chOff x="3571875" y="2500313"/>
            <a:chExt cx="1428750" cy="1928812"/>
          </a:xfrm>
        </p:grpSpPr>
        <p:sp>
          <p:nvSpPr>
            <p:cNvPr id="119" name="Куб 118"/>
            <p:cNvSpPr/>
            <p:nvPr/>
          </p:nvSpPr>
          <p:spPr>
            <a:xfrm>
              <a:off x="3571875" y="2643188"/>
              <a:ext cx="1428750" cy="1785937"/>
            </a:xfrm>
            <a:prstGeom prst="cube">
              <a:avLst>
                <a:gd name="adj" fmla="val 15725"/>
              </a:avLst>
            </a:prstGeom>
            <a:solidFill>
              <a:srgbClr val="799FCD"/>
            </a:solidFill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0" name="Цилиндр 119"/>
            <p:cNvSpPr/>
            <p:nvPr/>
          </p:nvSpPr>
          <p:spPr>
            <a:xfrm>
              <a:off x="3805238" y="2500313"/>
              <a:ext cx="239712" cy="273050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1" name="Плюс 120"/>
            <p:cNvSpPr/>
            <p:nvPr/>
          </p:nvSpPr>
          <p:spPr>
            <a:xfrm>
              <a:off x="3643313" y="2928938"/>
              <a:ext cx="357187" cy="357188"/>
            </a:xfrm>
            <a:prstGeom prst="mathPlus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2" name="Минус 121"/>
            <p:cNvSpPr/>
            <p:nvPr/>
          </p:nvSpPr>
          <p:spPr>
            <a:xfrm>
              <a:off x="4357688" y="2916238"/>
              <a:ext cx="357187" cy="357188"/>
            </a:xfrm>
            <a:prstGeom prst="mathMinus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3" name="Цилиндр 122"/>
            <p:cNvSpPr/>
            <p:nvPr/>
          </p:nvSpPr>
          <p:spPr>
            <a:xfrm>
              <a:off x="4540250" y="2513013"/>
              <a:ext cx="241300" cy="273050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25" name="Куб 124"/>
          <p:cNvSpPr/>
          <p:nvPr/>
        </p:nvSpPr>
        <p:spPr bwMode="auto">
          <a:xfrm>
            <a:off x="357188" y="3836988"/>
            <a:ext cx="1571625" cy="642937"/>
          </a:xfrm>
          <a:prstGeom prst="cube">
            <a:avLst>
              <a:gd name="adj" fmla="val 49728"/>
            </a:avLst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6" name="Куб 125"/>
          <p:cNvSpPr/>
          <p:nvPr/>
        </p:nvSpPr>
        <p:spPr bwMode="auto">
          <a:xfrm>
            <a:off x="947738" y="2187575"/>
            <a:ext cx="428625" cy="1857375"/>
          </a:xfrm>
          <a:prstGeom prst="cube">
            <a:avLst>
              <a:gd name="adj" fmla="val 198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7" name="Цилиндр 126"/>
          <p:cNvSpPr/>
          <p:nvPr/>
        </p:nvSpPr>
        <p:spPr bwMode="auto">
          <a:xfrm>
            <a:off x="1447800" y="3752850"/>
            <a:ext cx="241300" cy="273050"/>
          </a:xfrm>
          <a:prstGeom prst="can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8" name="Цилиндр 127"/>
          <p:cNvSpPr/>
          <p:nvPr/>
        </p:nvSpPr>
        <p:spPr bwMode="auto">
          <a:xfrm>
            <a:off x="642938" y="3746500"/>
            <a:ext cx="241300" cy="273050"/>
          </a:xfrm>
          <a:prstGeom prst="can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9" name="Цилиндр 128"/>
          <p:cNvSpPr/>
          <p:nvPr/>
        </p:nvSpPr>
        <p:spPr bwMode="auto">
          <a:xfrm>
            <a:off x="857250" y="1908175"/>
            <a:ext cx="571500" cy="428625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0" name="Цилиндр 129"/>
          <p:cNvSpPr/>
          <p:nvPr/>
        </p:nvSpPr>
        <p:spPr bwMode="auto">
          <a:xfrm>
            <a:off x="941388" y="1836738"/>
            <a:ext cx="419100" cy="142875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1" name="Овал 130"/>
          <p:cNvSpPr/>
          <p:nvPr/>
        </p:nvSpPr>
        <p:spPr bwMode="auto">
          <a:xfrm>
            <a:off x="902136" y="1428736"/>
            <a:ext cx="500066" cy="487112"/>
          </a:xfrm>
          <a:prstGeom prst="ellipse">
            <a:avLst/>
          </a:prstGeom>
          <a:solidFill>
            <a:srgbClr val="FFFFFF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32" name="Прямая соединительная линия 131"/>
          <p:cNvCxnSpPr/>
          <p:nvPr/>
        </p:nvCxnSpPr>
        <p:spPr bwMode="auto">
          <a:xfrm rot="16200000" flipH="1">
            <a:off x="979487" y="1716088"/>
            <a:ext cx="214313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единительная линия 132"/>
          <p:cNvCxnSpPr/>
          <p:nvPr/>
        </p:nvCxnSpPr>
        <p:spPr bwMode="auto">
          <a:xfrm rot="5400000">
            <a:off x="1112838" y="1725612"/>
            <a:ext cx="223838" cy="619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/>
          <p:cNvCxnSpPr/>
          <p:nvPr/>
        </p:nvCxnSpPr>
        <p:spPr bwMode="auto">
          <a:xfrm>
            <a:off x="1046163" y="1644650"/>
            <a:ext cx="214312" cy="1588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351" name="Группа 89"/>
          <p:cNvGrpSpPr>
            <a:grpSpLocks/>
          </p:cNvGrpSpPr>
          <p:nvPr/>
        </p:nvGrpSpPr>
        <p:grpSpPr bwMode="auto">
          <a:xfrm>
            <a:off x="714375" y="4929188"/>
            <a:ext cx="1800225" cy="1144587"/>
            <a:chOff x="714348" y="4929198"/>
            <a:chExt cx="1800225" cy="1144588"/>
          </a:xfrm>
        </p:grpSpPr>
        <p:sp>
          <p:nvSpPr>
            <p:cNvPr id="53" name="Куб 52"/>
            <p:cNvSpPr/>
            <p:nvPr/>
          </p:nvSpPr>
          <p:spPr bwMode="auto">
            <a:xfrm>
              <a:off x="714348" y="5716599"/>
              <a:ext cx="1800225" cy="357187"/>
            </a:xfrm>
            <a:prstGeom prst="cube">
              <a:avLst>
                <a:gd name="adj" fmla="val 61571"/>
              </a:avLst>
            </a:prstGeom>
            <a:solidFill>
              <a:schemeClr val="accent6">
                <a:lumMod val="75000"/>
              </a:schemeClr>
            </a:solidFill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55" name="Цилиндр 54"/>
            <p:cNvSpPr/>
            <p:nvPr/>
          </p:nvSpPr>
          <p:spPr bwMode="auto">
            <a:xfrm>
              <a:off x="906436" y="5580074"/>
              <a:ext cx="252412" cy="273050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14389" name="Группа 65"/>
            <p:cNvGrpSpPr>
              <a:grpSpLocks/>
            </p:cNvGrpSpPr>
            <p:nvPr/>
          </p:nvGrpSpPr>
          <p:grpSpPr bwMode="auto">
            <a:xfrm>
              <a:off x="1160435" y="4929198"/>
              <a:ext cx="984092" cy="674687"/>
              <a:chOff x="1160435" y="4929198"/>
              <a:chExt cx="984092" cy="674687"/>
            </a:xfrm>
          </p:grpSpPr>
          <p:sp>
            <p:nvSpPr>
              <p:cNvPr id="54" name="Половина рамки 31"/>
              <p:cNvSpPr>
                <a:spLocks noChangeArrowheads="1"/>
              </p:cNvSpPr>
              <p:nvPr/>
            </p:nvSpPr>
            <p:spPr bwMode="auto">
              <a:xfrm rot="14343897">
                <a:off x="1590648" y="5049849"/>
                <a:ext cx="357188" cy="750888"/>
              </a:xfrm>
              <a:custGeom>
                <a:avLst/>
                <a:gdLst>
                  <a:gd name="T0" fmla="*/ 327422 w 357187"/>
                  <a:gd name="T1" fmla="*/ 59531 h 714375"/>
                  <a:gd name="T2" fmla="*/ 59531 w 357187"/>
                  <a:gd name="T3" fmla="*/ 595313 h 714375"/>
                  <a:gd name="T4" fmla="*/ 0 w 357187"/>
                  <a:gd name="T5" fmla="*/ 357188 h 714375"/>
                  <a:gd name="T6" fmla="*/ 178594 w 357187"/>
                  <a:gd name="T7" fmla="*/ 0 h 714375"/>
                  <a:gd name="T8" fmla="*/ 0 60000 65536"/>
                  <a:gd name="T9" fmla="*/ 5898240 60000 65536"/>
                  <a:gd name="T10" fmla="*/ 11796480 60000 65536"/>
                  <a:gd name="T11" fmla="*/ 17694720 60000 65536"/>
                  <a:gd name="T12" fmla="*/ 0 w 357187"/>
                  <a:gd name="T13" fmla="*/ 0 h 714375"/>
                  <a:gd name="T14" fmla="*/ 357187 w 357187"/>
                  <a:gd name="T15" fmla="*/ 714375 h 71437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57187" h="714375">
                    <a:moveTo>
                      <a:pt x="0" y="0"/>
                    </a:moveTo>
                    <a:lnTo>
                      <a:pt x="357187" y="0"/>
                    </a:lnTo>
                    <a:lnTo>
                      <a:pt x="297657" y="119061"/>
                    </a:lnTo>
                    <a:lnTo>
                      <a:pt x="119061" y="119061"/>
                    </a:lnTo>
                    <a:lnTo>
                      <a:pt x="119061" y="476252"/>
                    </a:lnTo>
                    <a:lnTo>
                      <a:pt x="0" y="714375"/>
                    </a:lnTo>
                    <a:close/>
                  </a:path>
                </a:pathLst>
              </a:custGeom>
              <a:solidFill>
                <a:srgbClr val="FFFF00"/>
              </a:solidFill>
              <a:ln w="25400" algn="ctr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vert="eaVert" anchor="ctr"/>
              <a:lstStyle/>
              <a:p>
                <a:pPr algn="ctr"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6" name="Цилиндр 55"/>
              <p:cNvSpPr/>
              <p:nvPr/>
            </p:nvSpPr>
            <p:spPr bwMode="auto">
              <a:xfrm rot="19694077">
                <a:off x="1220761" y="5426086"/>
                <a:ext cx="474662" cy="152400"/>
              </a:xfrm>
              <a:prstGeom prst="can">
                <a:avLst/>
              </a:prstGeom>
              <a:gradFill flip="none" rotWithShape="1">
                <a:gsLst>
                  <a:gs pos="50000">
                    <a:srgbClr val="FFFFFF"/>
                  </a:gs>
                  <a:gs pos="100000">
                    <a:srgbClr val="808080"/>
                  </a:gs>
                </a:gsLst>
                <a:lin ang="0" scaled="1"/>
                <a:tileRect/>
              </a:gra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57" name="Цилиндр 56"/>
              <p:cNvSpPr/>
              <p:nvPr/>
            </p:nvSpPr>
            <p:spPr bwMode="auto">
              <a:xfrm rot="19694077">
                <a:off x="1160436" y="4929198"/>
                <a:ext cx="219075" cy="587376"/>
              </a:xfrm>
              <a:prstGeom prst="can">
                <a:avLst/>
              </a:prstGeom>
              <a:gradFill flip="none" rotWithShape="1">
                <a:gsLst>
                  <a:gs pos="50000">
                    <a:srgbClr val="FFFFFF"/>
                  </a:gs>
                  <a:gs pos="100000">
                    <a:srgbClr val="808080"/>
                  </a:gs>
                </a:gsLst>
                <a:lin ang="0" scaled="1"/>
                <a:tileRect/>
              </a:gra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sp>
          <p:nvSpPr>
            <p:cNvPr id="58" name="Прямоугольник 57"/>
            <p:cNvSpPr/>
            <p:nvPr/>
          </p:nvSpPr>
          <p:spPr bwMode="auto">
            <a:xfrm>
              <a:off x="1177898" y="5762636"/>
              <a:ext cx="449263" cy="71438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59" name="Прямоугольник 58"/>
            <p:cNvSpPr/>
            <p:nvPr/>
          </p:nvSpPr>
          <p:spPr bwMode="auto">
            <a:xfrm>
              <a:off x="1490636" y="5703899"/>
              <a:ext cx="225425" cy="155575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0" name="Прямоугольник 59"/>
            <p:cNvSpPr/>
            <p:nvPr/>
          </p:nvSpPr>
          <p:spPr bwMode="auto">
            <a:xfrm>
              <a:off x="1989111" y="5703899"/>
              <a:ext cx="225425" cy="142875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1" name="Цилиндр 60"/>
            <p:cNvSpPr/>
            <p:nvPr/>
          </p:nvSpPr>
          <p:spPr bwMode="auto">
            <a:xfrm>
              <a:off x="2078011" y="5586424"/>
              <a:ext cx="254000" cy="273050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62" name="Полилиния 61"/>
          <p:cNvSpPr/>
          <p:nvPr/>
        </p:nvSpPr>
        <p:spPr>
          <a:xfrm>
            <a:off x="317500" y="4010025"/>
            <a:ext cx="619125" cy="1817688"/>
          </a:xfrm>
          <a:custGeom>
            <a:avLst/>
            <a:gdLst>
              <a:gd name="connsiteX0" fmla="*/ 343359 w 618781"/>
              <a:gd name="connsiteY0" fmla="*/ 0 h 1817783"/>
              <a:gd name="connsiteX1" fmla="*/ 23870 w 618781"/>
              <a:gd name="connsiteY1" fmla="*/ 694062 h 1817783"/>
              <a:gd name="connsiteX2" fmla="*/ 200140 w 618781"/>
              <a:gd name="connsiteY2" fmla="*/ 1410159 h 1817783"/>
              <a:gd name="connsiteX3" fmla="*/ 618781 w 618781"/>
              <a:gd name="connsiteY3" fmla="*/ 1817783 h 1817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8781" h="1817783">
                <a:moveTo>
                  <a:pt x="343359" y="0"/>
                </a:moveTo>
                <a:cubicBezTo>
                  <a:pt x="195549" y="229518"/>
                  <a:pt x="47740" y="459036"/>
                  <a:pt x="23870" y="694062"/>
                </a:cubicBezTo>
                <a:cubicBezTo>
                  <a:pt x="0" y="929088"/>
                  <a:pt x="100988" y="1222872"/>
                  <a:pt x="200140" y="1410159"/>
                </a:cubicBezTo>
                <a:cubicBezTo>
                  <a:pt x="299292" y="1597446"/>
                  <a:pt x="618781" y="1817783"/>
                  <a:pt x="618781" y="1817783"/>
                </a:cubicBezTo>
              </a:path>
            </a:pathLst>
          </a:custGeom>
          <a:ln w="41275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3" name="Полилиния 62"/>
          <p:cNvSpPr/>
          <p:nvPr/>
        </p:nvSpPr>
        <p:spPr>
          <a:xfrm>
            <a:off x="1663700" y="3635375"/>
            <a:ext cx="1509713" cy="482600"/>
          </a:xfrm>
          <a:custGeom>
            <a:avLst/>
            <a:gdLst>
              <a:gd name="connsiteX0" fmla="*/ 0 w 1509311"/>
              <a:gd name="connsiteY0" fmla="*/ 330506 h 482906"/>
              <a:gd name="connsiteX1" fmla="*/ 418641 w 1509311"/>
              <a:gd name="connsiteY1" fmla="*/ 11017 h 482906"/>
              <a:gd name="connsiteX2" fmla="*/ 517793 w 1509311"/>
              <a:gd name="connsiteY2" fmla="*/ 396607 h 482906"/>
              <a:gd name="connsiteX3" fmla="*/ 815248 w 1509311"/>
              <a:gd name="connsiteY3" fmla="*/ 440675 h 482906"/>
              <a:gd name="connsiteX4" fmla="*/ 815248 w 1509311"/>
              <a:gd name="connsiteY4" fmla="*/ 143220 h 482906"/>
              <a:gd name="connsiteX5" fmla="*/ 1101687 w 1509311"/>
              <a:gd name="connsiteY5" fmla="*/ 176270 h 482906"/>
              <a:gd name="connsiteX6" fmla="*/ 1178805 w 1509311"/>
              <a:gd name="connsiteY6" fmla="*/ 308473 h 482906"/>
              <a:gd name="connsiteX7" fmla="*/ 1509311 w 1509311"/>
              <a:gd name="connsiteY7" fmla="*/ 385591 h 482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09311" h="482906">
                <a:moveTo>
                  <a:pt x="0" y="330506"/>
                </a:moveTo>
                <a:cubicBezTo>
                  <a:pt x="166171" y="165253"/>
                  <a:pt x="332342" y="0"/>
                  <a:pt x="418641" y="11017"/>
                </a:cubicBezTo>
                <a:cubicBezTo>
                  <a:pt x="504940" y="22034"/>
                  <a:pt x="451692" y="324997"/>
                  <a:pt x="517793" y="396607"/>
                </a:cubicBezTo>
                <a:cubicBezTo>
                  <a:pt x="583894" y="468217"/>
                  <a:pt x="765672" y="482906"/>
                  <a:pt x="815248" y="440675"/>
                </a:cubicBezTo>
                <a:cubicBezTo>
                  <a:pt x="864824" y="398444"/>
                  <a:pt x="767508" y="187287"/>
                  <a:pt x="815248" y="143220"/>
                </a:cubicBezTo>
                <a:cubicBezTo>
                  <a:pt x="862988" y="99153"/>
                  <a:pt x="1041094" y="148728"/>
                  <a:pt x="1101687" y="176270"/>
                </a:cubicBezTo>
                <a:cubicBezTo>
                  <a:pt x="1162280" y="203812"/>
                  <a:pt x="1110868" y="273586"/>
                  <a:pt x="1178805" y="308473"/>
                </a:cubicBezTo>
                <a:cubicBezTo>
                  <a:pt x="1246742" y="343360"/>
                  <a:pt x="1378026" y="364475"/>
                  <a:pt x="1509311" y="385591"/>
                </a:cubicBezTo>
              </a:path>
            </a:pathLst>
          </a:custGeom>
          <a:ln w="41275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4" name="Полилиния 63"/>
          <p:cNvSpPr/>
          <p:nvPr/>
        </p:nvSpPr>
        <p:spPr>
          <a:xfrm>
            <a:off x="2324100" y="4805363"/>
            <a:ext cx="1806575" cy="1644650"/>
          </a:xfrm>
          <a:custGeom>
            <a:avLst/>
            <a:gdLst>
              <a:gd name="connsiteX0" fmla="*/ 0 w 1806766"/>
              <a:gd name="connsiteY0" fmla="*/ 1033750 h 1645186"/>
              <a:gd name="connsiteX1" fmla="*/ 143219 w 1806766"/>
              <a:gd name="connsiteY1" fmla="*/ 1331205 h 1645186"/>
              <a:gd name="connsiteX2" fmla="*/ 385590 w 1806766"/>
              <a:gd name="connsiteY2" fmla="*/ 945615 h 1645186"/>
              <a:gd name="connsiteX3" fmla="*/ 550843 w 1806766"/>
              <a:gd name="connsiteY3" fmla="*/ 747311 h 1645186"/>
              <a:gd name="connsiteX4" fmla="*/ 661012 w 1806766"/>
              <a:gd name="connsiteY4" fmla="*/ 1066800 h 1645186"/>
              <a:gd name="connsiteX5" fmla="*/ 672029 w 1806766"/>
              <a:gd name="connsiteY5" fmla="*/ 1606627 h 1645186"/>
              <a:gd name="connsiteX6" fmla="*/ 1123721 w 1806766"/>
              <a:gd name="connsiteY6" fmla="*/ 1298155 h 1645186"/>
              <a:gd name="connsiteX7" fmla="*/ 914400 w 1806766"/>
              <a:gd name="connsiteY7" fmla="*/ 813412 h 1645186"/>
              <a:gd name="connsiteX8" fmla="*/ 1068636 w 1806766"/>
              <a:gd name="connsiteY8" fmla="*/ 571041 h 1645186"/>
              <a:gd name="connsiteX9" fmla="*/ 1299990 w 1806766"/>
              <a:gd name="connsiteY9" fmla="*/ 64265 h 1645186"/>
              <a:gd name="connsiteX10" fmla="*/ 1806766 w 1806766"/>
              <a:gd name="connsiteY10" fmla="*/ 185451 h 1645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06766" h="1645186">
                <a:moveTo>
                  <a:pt x="0" y="1033750"/>
                </a:moveTo>
                <a:cubicBezTo>
                  <a:pt x="39477" y="1189822"/>
                  <a:pt x="78954" y="1345894"/>
                  <a:pt x="143219" y="1331205"/>
                </a:cubicBezTo>
                <a:cubicBezTo>
                  <a:pt x="207484" y="1316516"/>
                  <a:pt x="317653" y="1042931"/>
                  <a:pt x="385590" y="945615"/>
                </a:cubicBezTo>
                <a:cubicBezTo>
                  <a:pt x="453527" y="848299"/>
                  <a:pt x="504939" y="727114"/>
                  <a:pt x="550843" y="747311"/>
                </a:cubicBezTo>
                <a:cubicBezTo>
                  <a:pt x="596747" y="767508"/>
                  <a:pt x="640814" y="923581"/>
                  <a:pt x="661012" y="1066800"/>
                </a:cubicBezTo>
                <a:cubicBezTo>
                  <a:pt x="681210" y="1210019"/>
                  <a:pt x="594911" y="1568068"/>
                  <a:pt x="672029" y="1606627"/>
                </a:cubicBezTo>
                <a:cubicBezTo>
                  <a:pt x="749147" y="1645186"/>
                  <a:pt x="1083326" y="1430357"/>
                  <a:pt x="1123721" y="1298155"/>
                </a:cubicBezTo>
                <a:cubicBezTo>
                  <a:pt x="1164116" y="1165953"/>
                  <a:pt x="923581" y="934598"/>
                  <a:pt x="914400" y="813412"/>
                </a:cubicBezTo>
                <a:cubicBezTo>
                  <a:pt x="905219" y="692226"/>
                  <a:pt x="1004371" y="695899"/>
                  <a:pt x="1068636" y="571041"/>
                </a:cubicBezTo>
                <a:cubicBezTo>
                  <a:pt x="1132901" y="446183"/>
                  <a:pt x="1176968" y="128530"/>
                  <a:pt x="1299990" y="64265"/>
                </a:cubicBezTo>
                <a:cubicBezTo>
                  <a:pt x="1423012" y="0"/>
                  <a:pt x="1614889" y="92725"/>
                  <a:pt x="1806766" y="185451"/>
                </a:cubicBezTo>
              </a:path>
            </a:pathLst>
          </a:custGeom>
          <a:ln w="41275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5" name="Полилиния 64"/>
          <p:cNvSpPr/>
          <p:nvPr/>
        </p:nvSpPr>
        <p:spPr>
          <a:xfrm>
            <a:off x="4098925" y="3725863"/>
            <a:ext cx="1233488" cy="1265237"/>
          </a:xfrm>
          <a:custGeom>
            <a:avLst/>
            <a:gdLst>
              <a:gd name="connsiteX0" fmla="*/ 0 w 1233889"/>
              <a:gd name="connsiteY0" fmla="*/ 163416 h 1265103"/>
              <a:gd name="connsiteX1" fmla="*/ 771180 w 1233889"/>
              <a:gd name="connsiteY1" fmla="*/ 130366 h 1265103"/>
              <a:gd name="connsiteX2" fmla="*/ 1211855 w 1233889"/>
              <a:gd name="connsiteY2" fmla="*/ 945614 h 1265103"/>
              <a:gd name="connsiteX3" fmla="*/ 903383 w 1233889"/>
              <a:gd name="connsiteY3" fmla="*/ 1265103 h 1265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33889" h="1265103">
                <a:moveTo>
                  <a:pt x="0" y="163416"/>
                </a:moveTo>
                <a:cubicBezTo>
                  <a:pt x="284602" y="81708"/>
                  <a:pt x="569204" y="0"/>
                  <a:pt x="771180" y="130366"/>
                </a:cubicBezTo>
                <a:cubicBezTo>
                  <a:pt x="973156" y="260732"/>
                  <a:pt x="1189821" y="756491"/>
                  <a:pt x="1211855" y="945614"/>
                </a:cubicBezTo>
                <a:cubicBezTo>
                  <a:pt x="1233889" y="1134737"/>
                  <a:pt x="903383" y="1265103"/>
                  <a:pt x="903383" y="1265103"/>
                </a:cubicBezTo>
              </a:path>
            </a:pathLst>
          </a:custGeom>
          <a:ln w="41275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4356" name="Группа 88"/>
          <p:cNvGrpSpPr>
            <a:grpSpLocks/>
          </p:cNvGrpSpPr>
          <p:nvPr/>
        </p:nvGrpSpPr>
        <p:grpSpPr bwMode="auto">
          <a:xfrm>
            <a:off x="2786063" y="1428750"/>
            <a:ext cx="1571625" cy="3046413"/>
            <a:chOff x="2786050" y="1428736"/>
            <a:chExt cx="1571625" cy="3046413"/>
          </a:xfrm>
        </p:grpSpPr>
        <p:sp>
          <p:nvSpPr>
            <p:cNvPr id="136" name="Куб 135"/>
            <p:cNvSpPr/>
            <p:nvPr/>
          </p:nvSpPr>
          <p:spPr bwMode="auto">
            <a:xfrm>
              <a:off x="2786050" y="3832211"/>
              <a:ext cx="1571625" cy="642938"/>
            </a:xfrm>
            <a:prstGeom prst="cube">
              <a:avLst>
                <a:gd name="adj" fmla="val 49728"/>
              </a:avLst>
            </a:prstGeom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37" name="Куб 136"/>
            <p:cNvSpPr/>
            <p:nvPr/>
          </p:nvSpPr>
          <p:spPr bwMode="auto">
            <a:xfrm>
              <a:off x="3376600" y="2181211"/>
              <a:ext cx="428625" cy="1858963"/>
            </a:xfrm>
            <a:prstGeom prst="cube">
              <a:avLst>
                <a:gd name="adj" fmla="val 1986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38" name="Цилиндр 137"/>
            <p:cNvSpPr/>
            <p:nvPr/>
          </p:nvSpPr>
          <p:spPr bwMode="auto">
            <a:xfrm>
              <a:off x="3876662" y="3748074"/>
              <a:ext cx="241300" cy="273050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39" name="Цилиндр 138"/>
            <p:cNvSpPr/>
            <p:nvPr/>
          </p:nvSpPr>
          <p:spPr bwMode="auto">
            <a:xfrm>
              <a:off x="3071800" y="3741724"/>
              <a:ext cx="241300" cy="273050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40" name="Цилиндр 139"/>
            <p:cNvSpPr/>
            <p:nvPr/>
          </p:nvSpPr>
          <p:spPr bwMode="auto">
            <a:xfrm>
              <a:off x="3286112" y="1901811"/>
              <a:ext cx="571500" cy="43021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41" name="Цилиндр 140"/>
            <p:cNvSpPr/>
            <p:nvPr/>
          </p:nvSpPr>
          <p:spPr bwMode="auto">
            <a:xfrm>
              <a:off x="3370250" y="1830374"/>
              <a:ext cx="419100" cy="142875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42" name="Овал 141"/>
            <p:cNvSpPr/>
            <p:nvPr/>
          </p:nvSpPr>
          <p:spPr bwMode="auto">
            <a:xfrm>
              <a:off x="3323589" y="1428736"/>
              <a:ext cx="500066" cy="48717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C00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143" name="Прямая соединительная линия 142"/>
            <p:cNvCxnSpPr/>
            <p:nvPr/>
          </p:nvCxnSpPr>
          <p:spPr bwMode="auto">
            <a:xfrm rot="16200000" flipH="1">
              <a:off x="3400413" y="1714486"/>
              <a:ext cx="214312" cy="714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Прямая соединительная линия 143"/>
            <p:cNvCxnSpPr/>
            <p:nvPr/>
          </p:nvCxnSpPr>
          <p:spPr bwMode="auto">
            <a:xfrm rot="5400000">
              <a:off x="3533762" y="1724012"/>
              <a:ext cx="223837" cy="619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Прямая соединительная линия 144"/>
            <p:cNvCxnSpPr/>
            <p:nvPr/>
          </p:nvCxnSpPr>
          <p:spPr bwMode="auto">
            <a:xfrm>
              <a:off x="3467087" y="1643049"/>
              <a:ext cx="214313" cy="1587"/>
            </a:xfrm>
            <a:prstGeom prst="line">
              <a:avLst/>
            </a:prstGeom>
            <a:ln w="444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86" name="AutoShape 59"/>
            <p:cNvCxnSpPr>
              <a:cxnSpLocks noChangeShapeType="1"/>
            </p:cNvCxnSpPr>
            <p:nvPr/>
          </p:nvCxnSpPr>
          <p:spPr bwMode="auto">
            <a:xfrm flipV="1">
              <a:off x="4241836" y="2405817"/>
              <a:ext cx="0" cy="782578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4357" name="AutoShape 60"/>
          <p:cNvCxnSpPr>
            <a:cxnSpLocks noChangeShapeType="1"/>
          </p:cNvCxnSpPr>
          <p:nvPr/>
        </p:nvCxnSpPr>
        <p:spPr bwMode="auto">
          <a:xfrm flipV="1">
            <a:off x="4235450" y="1947863"/>
            <a:ext cx="404813" cy="47307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4358" name="Group 61"/>
          <p:cNvGrpSpPr>
            <a:grpSpLocks/>
          </p:cNvGrpSpPr>
          <p:nvPr/>
        </p:nvGrpSpPr>
        <p:grpSpPr bwMode="auto">
          <a:xfrm>
            <a:off x="4214813" y="427038"/>
            <a:ext cx="4500562" cy="3573462"/>
            <a:chOff x="308" y="169"/>
            <a:chExt cx="333" cy="242"/>
          </a:xfrm>
        </p:grpSpPr>
        <p:sp>
          <p:nvSpPr>
            <p:cNvPr id="14362" name="AutoShape 62"/>
            <p:cNvSpPr>
              <a:spLocks noChangeArrowheads="1"/>
            </p:cNvSpPr>
            <p:nvPr/>
          </p:nvSpPr>
          <p:spPr bwMode="auto">
            <a:xfrm>
              <a:off x="514" y="169"/>
              <a:ext cx="78" cy="80"/>
            </a:xfrm>
            <a:prstGeom prst="flowChartSummingJunction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cxnSp>
          <p:nvCxnSpPr>
            <p:cNvPr id="14363" name="AutoShape 63"/>
            <p:cNvCxnSpPr>
              <a:cxnSpLocks noChangeShapeType="1"/>
              <a:stCxn id="14371" idx="6"/>
              <a:endCxn id="14362" idx="2"/>
            </p:cNvCxnSpPr>
            <p:nvPr/>
          </p:nvCxnSpPr>
          <p:spPr bwMode="auto">
            <a:xfrm>
              <a:off x="434" y="209"/>
              <a:ext cx="80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64" name="AutoShape 64"/>
            <p:cNvCxnSpPr>
              <a:cxnSpLocks noChangeShapeType="1"/>
              <a:stCxn id="14362" idx="6"/>
            </p:cNvCxnSpPr>
            <p:nvPr/>
          </p:nvCxnSpPr>
          <p:spPr bwMode="auto">
            <a:xfrm>
              <a:off x="592" y="209"/>
              <a:ext cx="48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65" name="AutoShape 65"/>
            <p:cNvCxnSpPr>
              <a:cxnSpLocks noChangeShapeType="1"/>
            </p:cNvCxnSpPr>
            <p:nvPr/>
          </p:nvCxnSpPr>
          <p:spPr bwMode="auto">
            <a:xfrm>
              <a:off x="641" y="208"/>
              <a:ext cx="0" cy="15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66" name="AutoShape 66"/>
            <p:cNvCxnSpPr>
              <a:cxnSpLocks noChangeShapeType="1"/>
            </p:cNvCxnSpPr>
            <p:nvPr/>
          </p:nvCxnSpPr>
          <p:spPr bwMode="auto">
            <a:xfrm flipH="1">
              <a:off x="513" y="358"/>
              <a:ext cx="128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67" name="AutoShape 67"/>
            <p:cNvCxnSpPr>
              <a:cxnSpLocks noChangeShapeType="1"/>
            </p:cNvCxnSpPr>
            <p:nvPr/>
          </p:nvCxnSpPr>
          <p:spPr bwMode="auto">
            <a:xfrm flipH="1">
              <a:off x="512" y="305"/>
              <a:ext cx="1" cy="10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68" name="AutoShape 68"/>
            <p:cNvCxnSpPr>
              <a:cxnSpLocks noChangeShapeType="1"/>
            </p:cNvCxnSpPr>
            <p:nvPr/>
          </p:nvCxnSpPr>
          <p:spPr bwMode="auto">
            <a:xfrm>
              <a:off x="499" y="338"/>
              <a:ext cx="0" cy="35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69" name="AutoShape 69"/>
            <p:cNvCxnSpPr>
              <a:cxnSpLocks noChangeShapeType="1"/>
            </p:cNvCxnSpPr>
            <p:nvPr/>
          </p:nvCxnSpPr>
          <p:spPr bwMode="auto">
            <a:xfrm flipH="1">
              <a:off x="310" y="357"/>
              <a:ext cx="189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4370" name="Group 70"/>
            <p:cNvGrpSpPr>
              <a:grpSpLocks/>
            </p:cNvGrpSpPr>
            <p:nvPr/>
          </p:nvGrpSpPr>
          <p:grpSpPr bwMode="auto">
            <a:xfrm>
              <a:off x="308" y="169"/>
              <a:ext cx="126" cy="104"/>
              <a:chOff x="308" y="169"/>
              <a:chExt cx="126" cy="104"/>
            </a:xfrm>
          </p:grpSpPr>
          <p:sp>
            <p:nvSpPr>
              <p:cNvPr id="14371" name="AutoShape 71"/>
              <p:cNvSpPr>
                <a:spLocks noChangeArrowheads="1"/>
              </p:cNvSpPr>
              <p:nvPr/>
            </p:nvSpPr>
            <p:spPr bwMode="auto">
              <a:xfrm>
                <a:off x="356" y="169"/>
                <a:ext cx="78" cy="80"/>
              </a:xfrm>
              <a:prstGeom prst="flowChartSummingJunction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cxnSp>
            <p:nvCxnSpPr>
              <p:cNvPr id="14372" name="AutoShape 72"/>
              <p:cNvCxnSpPr>
                <a:cxnSpLocks noChangeShapeType="1"/>
              </p:cNvCxnSpPr>
              <p:nvPr/>
            </p:nvCxnSpPr>
            <p:spPr bwMode="auto">
              <a:xfrm>
                <a:off x="308" y="208"/>
                <a:ext cx="48" cy="0"/>
              </a:xfrm>
              <a:prstGeom prst="straightConnector1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4373" name="AutoShape 73"/>
              <p:cNvCxnSpPr>
                <a:cxnSpLocks noChangeShapeType="1"/>
              </p:cNvCxnSpPr>
              <p:nvPr/>
            </p:nvCxnSpPr>
            <p:spPr bwMode="auto">
              <a:xfrm flipV="1">
                <a:off x="308" y="207"/>
                <a:ext cx="0" cy="66"/>
              </a:xfrm>
              <a:prstGeom prst="straightConnector1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grpSp>
        <p:nvGrpSpPr>
          <p:cNvPr id="14359" name="Группа 87"/>
          <p:cNvGrpSpPr>
            <a:grpSpLocks/>
          </p:cNvGrpSpPr>
          <p:nvPr/>
        </p:nvGrpSpPr>
        <p:grpSpPr bwMode="auto">
          <a:xfrm>
            <a:off x="6332538" y="2647950"/>
            <a:ext cx="1058862" cy="387350"/>
            <a:chOff x="6332412" y="2648452"/>
            <a:chExt cx="1058802" cy="386300"/>
          </a:xfrm>
        </p:grpSpPr>
        <p:sp>
          <p:nvSpPr>
            <p:cNvPr id="84" name="Плюс 83"/>
            <p:cNvSpPr/>
            <p:nvPr/>
          </p:nvSpPr>
          <p:spPr>
            <a:xfrm>
              <a:off x="7038809" y="2648452"/>
              <a:ext cx="352405" cy="386300"/>
            </a:xfrm>
            <a:prstGeom prst="mathPlus">
              <a:avLst/>
            </a:prstGeom>
            <a:solidFill>
              <a:schemeClr val="bg1">
                <a:lumMod val="10000"/>
              </a:schemeClr>
            </a:solidFill>
            <a:ln w="28575">
              <a:solidFill>
                <a:schemeClr val="bg1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85" name="Минус 84"/>
            <p:cNvSpPr/>
            <p:nvPr/>
          </p:nvSpPr>
          <p:spPr>
            <a:xfrm>
              <a:off x="6332412" y="2841602"/>
              <a:ext cx="441300" cy="96575"/>
            </a:xfrm>
            <a:prstGeom prst="mathMinus">
              <a:avLst/>
            </a:prstGeom>
            <a:solidFill>
              <a:schemeClr val="bg1">
                <a:lumMod val="10000"/>
              </a:schemeClr>
            </a:solidFill>
            <a:ln w="28575">
              <a:solidFill>
                <a:schemeClr val="bg1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Группа 56"/>
          <p:cNvGrpSpPr>
            <a:grpSpLocks/>
          </p:cNvGrpSpPr>
          <p:nvPr/>
        </p:nvGrpSpPr>
        <p:grpSpPr bwMode="auto">
          <a:xfrm>
            <a:off x="3857625" y="4714875"/>
            <a:ext cx="1428750" cy="1928813"/>
            <a:chOff x="3571875" y="2500313"/>
            <a:chExt cx="1428750" cy="1928812"/>
          </a:xfrm>
        </p:grpSpPr>
        <p:sp>
          <p:nvSpPr>
            <p:cNvPr id="119" name="Куб 118"/>
            <p:cNvSpPr/>
            <p:nvPr/>
          </p:nvSpPr>
          <p:spPr>
            <a:xfrm>
              <a:off x="3571875" y="2643188"/>
              <a:ext cx="1428750" cy="1785937"/>
            </a:xfrm>
            <a:prstGeom prst="cube">
              <a:avLst>
                <a:gd name="adj" fmla="val 15725"/>
              </a:avLst>
            </a:prstGeom>
            <a:solidFill>
              <a:srgbClr val="799FCD"/>
            </a:solidFill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0" name="Цилиндр 119"/>
            <p:cNvSpPr/>
            <p:nvPr/>
          </p:nvSpPr>
          <p:spPr>
            <a:xfrm>
              <a:off x="3805238" y="2500313"/>
              <a:ext cx="239712" cy="273050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1" name="Плюс 120"/>
            <p:cNvSpPr/>
            <p:nvPr/>
          </p:nvSpPr>
          <p:spPr>
            <a:xfrm>
              <a:off x="3643313" y="2928938"/>
              <a:ext cx="357187" cy="357188"/>
            </a:xfrm>
            <a:prstGeom prst="mathPlus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2" name="Минус 121"/>
            <p:cNvSpPr/>
            <p:nvPr/>
          </p:nvSpPr>
          <p:spPr>
            <a:xfrm>
              <a:off x="4357688" y="2916238"/>
              <a:ext cx="357187" cy="357188"/>
            </a:xfrm>
            <a:prstGeom prst="mathMinus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3" name="Цилиндр 122"/>
            <p:cNvSpPr/>
            <p:nvPr/>
          </p:nvSpPr>
          <p:spPr>
            <a:xfrm>
              <a:off x="4540250" y="2513013"/>
              <a:ext cx="241300" cy="273050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grpSp>
        <p:nvGrpSpPr>
          <p:cNvPr id="15363" name="Группа 50"/>
          <p:cNvGrpSpPr>
            <a:grpSpLocks/>
          </p:cNvGrpSpPr>
          <p:nvPr/>
        </p:nvGrpSpPr>
        <p:grpSpPr bwMode="auto">
          <a:xfrm>
            <a:off x="357188" y="1428750"/>
            <a:ext cx="1571625" cy="3051175"/>
            <a:chOff x="1571604" y="1000108"/>
            <a:chExt cx="1571625" cy="3051175"/>
          </a:xfrm>
        </p:grpSpPr>
        <p:sp>
          <p:nvSpPr>
            <p:cNvPr id="125" name="Куб 124"/>
            <p:cNvSpPr/>
            <p:nvPr/>
          </p:nvSpPr>
          <p:spPr bwMode="auto">
            <a:xfrm>
              <a:off x="1571604" y="3408346"/>
              <a:ext cx="1571625" cy="642937"/>
            </a:xfrm>
            <a:prstGeom prst="cube">
              <a:avLst>
                <a:gd name="adj" fmla="val 49728"/>
              </a:avLst>
            </a:prstGeom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6" name="Куб 125"/>
            <p:cNvSpPr/>
            <p:nvPr/>
          </p:nvSpPr>
          <p:spPr bwMode="auto">
            <a:xfrm>
              <a:off x="2162154" y="1758933"/>
              <a:ext cx="428625" cy="1857375"/>
            </a:xfrm>
            <a:prstGeom prst="cube">
              <a:avLst>
                <a:gd name="adj" fmla="val 1986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7" name="Цилиндр 126"/>
            <p:cNvSpPr/>
            <p:nvPr/>
          </p:nvSpPr>
          <p:spPr bwMode="auto">
            <a:xfrm>
              <a:off x="2662216" y="3324208"/>
              <a:ext cx="241300" cy="273050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8" name="Цилиндр 127"/>
            <p:cNvSpPr/>
            <p:nvPr/>
          </p:nvSpPr>
          <p:spPr bwMode="auto">
            <a:xfrm>
              <a:off x="1857354" y="3317858"/>
              <a:ext cx="241300" cy="273050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9" name="Цилиндр 128"/>
            <p:cNvSpPr/>
            <p:nvPr/>
          </p:nvSpPr>
          <p:spPr bwMode="auto">
            <a:xfrm>
              <a:off x="2071666" y="1479533"/>
              <a:ext cx="571500" cy="428625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30" name="Цилиндр 129"/>
            <p:cNvSpPr/>
            <p:nvPr/>
          </p:nvSpPr>
          <p:spPr bwMode="auto">
            <a:xfrm>
              <a:off x="2155804" y="1408096"/>
              <a:ext cx="419100" cy="142875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31" name="Овал 130"/>
            <p:cNvSpPr/>
            <p:nvPr/>
          </p:nvSpPr>
          <p:spPr bwMode="auto">
            <a:xfrm>
              <a:off x="2116582" y="1000108"/>
              <a:ext cx="500066" cy="487112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132" name="Прямая соединительная линия 131"/>
            <p:cNvCxnSpPr/>
            <p:nvPr/>
          </p:nvCxnSpPr>
          <p:spPr bwMode="auto">
            <a:xfrm rot="16200000" flipH="1">
              <a:off x="2193903" y="1287446"/>
              <a:ext cx="214313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Прямая соединительная линия 132"/>
            <p:cNvCxnSpPr/>
            <p:nvPr/>
          </p:nvCxnSpPr>
          <p:spPr bwMode="auto">
            <a:xfrm rot="5400000">
              <a:off x="2327254" y="1296970"/>
              <a:ext cx="223838" cy="619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Прямая соединительная линия 133"/>
            <p:cNvCxnSpPr/>
            <p:nvPr/>
          </p:nvCxnSpPr>
          <p:spPr bwMode="auto">
            <a:xfrm>
              <a:off x="2260579" y="1216008"/>
              <a:ext cx="214312" cy="1588"/>
            </a:xfrm>
            <a:prstGeom prst="line">
              <a:avLst/>
            </a:prstGeom>
            <a:ln w="444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64" name="Группа 49"/>
          <p:cNvGrpSpPr>
            <a:grpSpLocks/>
          </p:cNvGrpSpPr>
          <p:nvPr/>
        </p:nvGrpSpPr>
        <p:grpSpPr bwMode="auto">
          <a:xfrm>
            <a:off x="2786063" y="1428750"/>
            <a:ext cx="1571625" cy="3046413"/>
            <a:chOff x="4143372" y="857232"/>
            <a:chExt cx="1571625" cy="3046413"/>
          </a:xfrm>
        </p:grpSpPr>
        <p:sp>
          <p:nvSpPr>
            <p:cNvPr id="136" name="Куб 135"/>
            <p:cNvSpPr/>
            <p:nvPr/>
          </p:nvSpPr>
          <p:spPr bwMode="auto">
            <a:xfrm>
              <a:off x="4143372" y="3260707"/>
              <a:ext cx="1571625" cy="642938"/>
            </a:xfrm>
            <a:prstGeom prst="cube">
              <a:avLst>
                <a:gd name="adj" fmla="val 49728"/>
              </a:avLst>
            </a:prstGeom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37" name="Куб 136"/>
            <p:cNvSpPr/>
            <p:nvPr/>
          </p:nvSpPr>
          <p:spPr bwMode="auto">
            <a:xfrm>
              <a:off x="4733922" y="1609707"/>
              <a:ext cx="428625" cy="1858963"/>
            </a:xfrm>
            <a:prstGeom prst="cube">
              <a:avLst>
                <a:gd name="adj" fmla="val 1986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38" name="Цилиндр 137"/>
            <p:cNvSpPr/>
            <p:nvPr/>
          </p:nvSpPr>
          <p:spPr bwMode="auto">
            <a:xfrm>
              <a:off x="5233984" y="3176570"/>
              <a:ext cx="241300" cy="273050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39" name="Цилиндр 138"/>
            <p:cNvSpPr/>
            <p:nvPr/>
          </p:nvSpPr>
          <p:spPr bwMode="auto">
            <a:xfrm>
              <a:off x="4429122" y="3170220"/>
              <a:ext cx="241300" cy="273050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40" name="Цилиндр 139"/>
            <p:cNvSpPr/>
            <p:nvPr/>
          </p:nvSpPr>
          <p:spPr bwMode="auto">
            <a:xfrm>
              <a:off x="4643434" y="1330307"/>
              <a:ext cx="571500" cy="43021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41" name="Цилиндр 140"/>
            <p:cNvSpPr/>
            <p:nvPr/>
          </p:nvSpPr>
          <p:spPr bwMode="auto">
            <a:xfrm>
              <a:off x="4727572" y="1258870"/>
              <a:ext cx="419100" cy="142875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42" name="Овал 141"/>
            <p:cNvSpPr/>
            <p:nvPr/>
          </p:nvSpPr>
          <p:spPr bwMode="auto">
            <a:xfrm>
              <a:off x="4680911" y="857232"/>
              <a:ext cx="500066" cy="487179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143" name="Прямая соединительная линия 142"/>
            <p:cNvCxnSpPr/>
            <p:nvPr/>
          </p:nvCxnSpPr>
          <p:spPr bwMode="auto">
            <a:xfrm rot="16200000" flipH="1">
              <a:off x="4757735" y="1142982"/>
              <a:ext cx="214312" cy="714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Прямая соединительная линия 143"/>
            <p:cNvCxnSpPr/>
            <p:nvPr/>
          </p:nvCxnSpPr>
          <p:spPr bwMode="auto">
            <a:xfrm rot="5400000">
              <a:off x="4891084" y="1152508"/>
              <a:ext cx="223837" cy="619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Прямая соединительная линия 144"/>
            <p:cNvCxnSpPr/>
            <p:nvPr/>
          </p:nvCxnSpPr>
          <p:spPr bwMode="auto">
            <a:xfrm>
              <a:off x="4824409" y="1071545"/>
              <a:ext cx="214313" cy="1587"/>
            </a:xfrm>
            <a:prstGeom prst="line">
              <a:avLst/>
            </a:prstGeom>
            <a:ln w="444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Куб 52"/>
          <p:cNvSpPr/>
          <p:nvPr/>
        </p:nvSpPr>
        <p:spPr bwMode="auto">
          <a:xfrm>
            <a:off x="714375" y="5716588"/>
            <a:ext cx="1800225" cy="357187"/>
          </a:xfrm>
          <a:prstGeom prst="cube">
            <a:avLst>
              <a:gd name="adj" fmla="val 61571"/>
            </a:avLst>
          </a:prstGeom>
          <a:solidFill>
            <a:schemeClr val="accent6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5" name="Цилиндр 54"/>
          <p:cNvSpPr/>
          <p:nvPr/>
        </p:nvSpPr>
        <p:spPr bwMode="auto">
          <a:xfrm>
            <a:off x="906463" y="5580063"/>
            <a:ext cx="252412" cy="273050"/>
          </a:xfrm>
          <a:prstGeom prst="can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5367" name="Группа 65"/>
          <p:cNvGrpSpPr>
            <a:grpSpLocks/>
          </p:cNvGrpSpPr>
          <p:nvPr/>
        </p:nvGrpSpPr>
        <p:grpSpPr bwMode="auto">
          <a:xfrm rot="1876789">
            <a:off x="1385888" y="5121275"/>
            <a:ext cx="984250" cy="674688"/>
            <a:chOff x="1160435" y="4929198"/>
            <a:chExt cx="984092" cy="674687"/>
          </a:xfrm>
        </p:grpSpPr>
        <p:sp>
          <p:nvSpPr>
            <p:cNvPr id="54" name="Половина рамки 31"/>
            <p:cNvSpPr>
              <a:spLocks noChangeArrowheads="1"/>
            </p:cNvSpPr>
            <p:nvPr/>
          </p:nvSpPr>
          <p:spPr bwMode="auto">
            <a:xfrm rot="14343897">
              <a:off x="1582424" y="5049966"/>
              <a:ext cx="357186" cy="750766"/>
            </a:xfrm>
            <a:custGeom>
              <a:avLst/>
              <a:gdLst>
                <a:gd name="T0" fmla="*/ 327422 w 357187"/>
                <a:gd name="T1" fmla="*/ 59531 h 714375"/>
                <a:gd name="T2" fmla="*/ 59531 w 357187"/>
                <a:gd name="T3" fmla="*/ 595313 h 714375"/>
                <a:gd name="T4" fmla="*/ 0 w 357187"/>
                <a:gd name="T5" fmla="*/ 357188 h 714375"/>
                <a:gd name="T6" fmla="*/ 178594 w 357187"/>
                <a:gd name="T7" fmla="*/ 0 h 714375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357187"/>
                <a:gd name="T13" fmla="*/ 0 h 714375"/>
                <a:gd name="T14" fmla="*/ 357187 w 357187"/>
                <a:gd name="T15" fmla="*/ 714375 h 7143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57187" h="714375">
                  <a:moveTo>
                    <a:pt x="0" y="0"/>
                  </a:moveTo>
                  <a:lnTo>
                    <a:pt x="357187" y="0"/>
                  </a:lnTo>
                  <a:lnTo>
                    <a:pt x="297657" y="119061"/>
                  </a:lnTo>
                  <a:lnTo>
                    <a:pt x="119061" y="119061"/>
                  </a:lnTo>
                  <a:lnTo>
                    <a:pt x="119061" y="476252"/>
                  </a:lnTo>
                  <a:lnTo>
                    <a:pt x="0" y="714375"/>
                  </a:lnTo>
                  <a:close/>
                </a:path>
              </a:pathLst>
            </a:custGeom>
            <a:solidFill>
              <a:srgbClr val="FFFF00"/>
            </a:solidFill>
            <a:ln w="25400" algn="ctr">
              <a:solidFill>
                <a:srgbClr val="FFC000"/>
              </a:solidFill>
              <a:miter lim="800000"/>
              <a:headEnd/>
              <a:tailEnd/>
            </a:ln>
          </p:spPr>
          <p:txBody>
            <a:bodyPr vert="eaVert" anchor="ctr"/>
            <a:lstStyle/>
            <a:p>
              <a:pPr algn="ctr"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56" name="Цилиндр 55"/>
            <p:cNvSpPr/>
            <p:nvPr/>
          </p:nvSpPr>
          <p:spPr bwMode="auto">
            <a:xfrm rot="19694077">
              <a:off x="1218597" y="5427746"/>
              <a:ext cx="474587" cy="152400"/>
            </a:xfrm>
            <a:prstGeom prst="can">
              <a:avLst/>
            </a:prstGeom>
            <a:gradFill flip="none" rotWithShape="1">
              <a:gsLst>
                <a:gs pos="50000">
                  <a:srgbClr val="FFFFFF"/>
                </a:gs>
                <a:gs pos="100000">
                  <a:srgbClr val="808080"/>
                </a:gs>
              </a:gsLst>
              <a:lin ang="0" scaled="1"/>
              <a:tileRect/>
            </a:gra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57" name="Цилиндр 56"/>
            <p:cNvSpPr/>
            <p:nvPr/>
          </p:nvSpPr>
          <p:spPr bwMode="auto">
            <a:xfrm rot="19694077">
              <a:off x="1158477" y="4926923"/>
              <a:ext cx="219040" cy="587374"/>
            </a:xfrm>
            <a:prstGeom prst="can">
              <a:avLst/>
            </a:prstGeom>
            <a:gradFill flip="none" rotWithShape="1">
              <a:gsLst>
                <a:gs pos="50000">
                  <a:srgbClr val="FFFFFF"/>
                </a:gs>
                <a:gs pos="100000">
                  <a:srgbClr val="808080"/>
                </a:gs>
              </a:gsLst>
              <a:lin ang="0" scaled="1"/>
              <a:tileRect/>
            </a:gra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58" name="Прямоугольник 57"/>
          <p:cNvSpPr/>
          <p:nvPr/>
        </p:nvSpPr>
        <p:spPr bwMode="auto">
          <a:xfrm>
            <a:off x="1177925" y="5762625"/>
            <a:ext cx="449263" cy="71438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9" name="Прямоугольник 58"/>
          <p:cNvSpPr/>
          <p:nvPr/>
        </p:nvSpPr>
        <p:spPr bwMode="auto">
          <a:xfrm>
            <a:off x="1490663" y="5703888"/>
            <a:ext cx="225425" cy="155575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0" name="Прямоугольник 59"/>
          <p:cNvSpPr/>
          <p:nvPr/>
        </p:nvSpPr>
        <p:spPr bwMode="auto">
          <a:xfrm>
            <a:off x="1989138" y="5703888"/>
            <a:ext cx="225425" cy="142875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1" name="Цилиндр 60"/>
          <p:cNvSpPr/>
          <p:nvPr/>
        </p:nvSpPr>
        <p:spPr bwMode="auto">
          <a:xfrm>
            <a:off x="2078038" y="5586413"/>
            <a:ext cx="254000" cy="273050"/>
          </a:xfrm>
          <a:prstGeom prst="can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2" name="Полилиния 61"/>
          <p:cNvSpPr/>
          <p:nvPr/>
        </p:nvSpPr>
        <p:spPr>
          <a:xfrm>
            <a:off x="317500" y="4010025"/>
            <a:ext cx="619125" cy="1817688"/>
          </a:xfrm>
          <a:custGeom>
            <a:avLst/>
            <a:gdLst>
              <a:gd name="connsiteX0" fmla="*/ 343359 w 618781"/>
              <a:gd name="connsiteY0" fmla="*/ 0 h 1817783"/>
              <a:gd name="connsiteX1" fmla="*/ 23870 w 618781"/>
              <a:gd name="connsiteY1" fmla="*/ 694062 h 1817783"/>
              <a:gd name="connsiteX2" fmla="*/ 200140 w 618781"/>
              <a:gd name="connsiteY2" fmla="*/ 1410159 h 1817783"/>
              <a:gd name="connsiteX3" fmla="*/ 618781 w 618781"/>
              <a:gd name="connsiteY3" fmla="*/ 1817783 h 1817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8781" h="1817783">
                <a:moveTo>
                  <a:pt x="343359" y="0"/>
                </a:moveTo>
                <a:cubicBezTo>
                  <a:pt x="195549" y="229518"/>
                  <a:pt x="47740" y="459036"/>
                  <a:pt x="23870" y="694062"/>
                </a:cubicBezTo>
                <a:cubicBezTo>
                  <a:pt x="0" y="929088"/>
                  <a:pt x="100988" y="1222872"/>
                  <a:pt x="200140" y="1410159"/>
                </a:cubicBezTo>
                <a:cubicBezTo>
                  <a:pt x="299292" y="1597446"/>
                  <a:pt x="618781" y="1817783"/>
                  <a:pt x="618781" y="1817783"/>
                </a:cubicBezTo>
              </a:path>
            </a:pathLst>
          </a:custGeom>
          <a:ln w="41275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3" name="Полилиния 62"/>
          <p:cNvSpPr/>
          <p:nvPr/>
        </p:nvSpPr>
        <p:spPr>
          <a:xfrm>
            <a:off x="1663700" y="3635375"/>
            <a:ext cx="1509713" cy="482600"/>
          </a:xfrm>
          <a:custGeom>
            <a:avLst/>
            <a:gdLst>
              <a:gd name="connsiteX0" fmla="*/ 0 w 1509311"/>
              <a:gd name="connsiteY0" fmla="*/ 330506 h 482906"/>
              <a:gd name="connsiteX1" fmla="*/ 418641 w 1509311"/>
              <a:gd name="connsiteY1" fmla="*/ 11017 h 482906"/>
              <a:gd name="connsiteX2" fmla="*/ 517793 w 1509311"/>
              <a:gd name="connsiteY2" fmla="*/ 396607 h 482906"/>
              <a:gd name="connsiteX3" fmla="*/ 815248 w 1509311"/>
              <a:gd name="connsiteY3" fmla="*/ 440675 h 482906"/>
              <a:gd name="connsiteX4" fmla="*/ 815248 w 1509311"/>
              <a:gd name="connsiteY4" fmla="*/ 143220 h 482906"/>
              <a:gd name="connsiteX5" fmla="*/ 1101687 w 1509311"/>
              <a:gd name="connsiteY5" fmla="*/ 176270 h 482906"/>
              <a:gd name="connsiteX6" fmla="*/ 1178805 w 1509311"/>
              <a:gd name="connsiteY6" fmla="*/ 308473 h 482906"/>
              <a:gd name="connsiteX7" fmla="*/ 1509311 w 1509311"/>
              <a:gd name="connsiteY7" fmla="*/ 385591 h 482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09311" h="482906">
                <a:moveTo>
                  <a:pt x="0" y="330506"/>
                </a:moveTo>
                <a:cubicBezTo>
                  <a:pt x="166171" y="165253"/>
                  <a:pt x="332342" y="0"/>
                  <a:pt x="418641" y="11017"/>
                </a:cubicBezTo>
                <a:cubicBezTo>
                  <a:pt x="504940" y="22034"/>
                  <a:pt x="451692" y="324997"/>
                  <a:pt x="517793" y="396607"/>
                </a:cubicBezTo>
                <a:cubicBezTo>
                  <a:pt x="583894" y="468217"/>
                  <a:pt x="765672" y="482906"/>
                  <a:pt x="815248" y="440675"/>
                </a:cubicBezTo>
                <a:cubicBezTo>
                  <a:pt x="864824" y="398444"/>
                  <a:pt x="767508" y="187287"/>
                  <a:pt x="815248" y="143220"/>
                </a:cubicBezTo>
                <a:cubicBezTo>
                  <a:pt x="862988" y="99153"/>
                  <a:pt x="1041094" y="148728"/>
                  <a:pt x="1101687" y="176270"/>
                </a:cubicBezTo>
                <a:cubicBezTo>
                  <a:pt x="1162280" y="203812"/>
                  <a:pt x="1110868" y="273586"/>
                  <a:pt x="1178805" y="308473"/>
                </a:cubicBezTo>
                <a:cubicBezTo>
                  <a:pt x="1246742" y="343360"/>
                  <a:pt x="1378026" y="364475"/>
                  <a:pt x="1509311" y="385591"/>
                </a:cubicBezTo>
              </a:path>
            </a:pathLst>
          </a:custGeom>
          <a:ln w="41275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4" name="Полилиния 63"/>
          <p:cNvSpPr/>
          <p:nvPr/>
        </p:nvSpPr>
        <p:spPr>
          <a:xfrm>
            <a:off x="2324100" y="4805363"/>
            <a:ext cx="1806575" cy="1644650"/>
          </a:xfrm>
          <a:custGeom>
            <a:avLst/>
            <a:gdLst>
              <a:gd name="connsiteX0" fmla="*/ 0 w 1806766"/>
              <a:gd name="connsiteY0" fmla="*/ 1033750 h 1645186"/>
              <a:gd name="connsiteX1" fmla="*/ 143219 w 1806766"/>
              <a:gd name="connsiteY1" fmla="*/ 1331205 h 1645186"/>
              <a:gd name="connsiteX2" fmla="*/ 385590 w 1806766"/>
              <a:gd name="connsiteY2" fmla="*/ 945615 h 1645186"/>
              <a:gd name="connsiteX3" fmla="*/ 550843 w 1806766"/>
              <a:gd name="connsiteY3" fmla="*/ 747311 h 1645186"/>
              <a:gd name="connsiteX4" fmla="*/ 661012 w 1806766"/>
              <a:gd name="connsiteY4" fmla="*/ 1066800 h 1645186"/>
              <a:gd name="connsiteX5" fmla="*/ 672029 w 1806766"/>
              <a:gd name="connsiteY5" fmla="*/ 1606627 h 1645186"/>
              <a:gd name="connsiteX6" fmla="*/ 1123721 w 1806766"/>
              <a:gd name="connsiteY6" fmla="*/ 1298155 h 1645186"/>
              <a:gd name="connsiteX7" fmla="*/ 914400 w 1806766"/>
              <a:gd name="connsiteY7" fmla="*/ 813412 h 1645186"/>
              <a:gd name="connsiteX8" fmla="*/ 1068636 w 1806766"/>
              <a:gd name="connsiteY8" fmla="*/ 571041 h 1645186"/>
              <a:gd name="connsiteX9" fmla="*/ 1299990 w 1806766"/>
              <a:gd name="connsiteY9" fmla="*/ 64265 h 1645186"/>
              <a:gd name="connsiteX10" fmla="*/ 1806766 w 1806766"/>
              <a:gd name="connsiteY10" fmla="*/ 185451 h 1645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06766" h="1645186">
                <a:moveTo>
                  <a:pt x="0" y="1033750"/>
                </a:moveTo>
                <a:cubicBezTo>
                  <a:pt x="39477" y="1189822"/>
                  <a:pt x="78954" y="1345894"/>
                  <a:pt x="143219" y="1331205"/>
                </a:cubicBezTo>
                <a:cubicBezTo>
                  <a:pt x="207484" y="1316516"/>
                  <a:pt x="317653" y="1042931"/>
                  <a:pt x="385590" y="945615"/>
                </a:cubicBezTo>
                <a:cubicBezTo>
                  <a:pt x="453527" y="848299"/>
                  <a:pt x="504939" y="727114"/>
                  <a:pt x="550843" y="747311"/>
                </a:cubicBezTo>
                <a:cubicBezTo>
                  <a:pt x="596747" y="767508"/>
                  <a:pt x="640814" y="923581"/>
                  <a:pt x="661012" y="1066800"/>
                </a:cubicBezTo>
                <a:cubicBezTo>
                  <a:pt x="681210" y="1210019"/>
                  <a:pt x="594911" y="1568068"/>
                  <a:pt x="672029" y="1606627"/>
                </a:cubicBezTo>
                <a:cubicBezTo>
                  <a:pt x="749147" y="1645186"/>
                  <a:pt x="1083326" y="1430357"/>
                  <a:pt x="1123721" y="1298155"/>
                </a:cubicBezTo>
                <a:cubicBezTo>
                  <a:pt x="1164116" y="1165953"/>
                  <a:pt x="923581" y="934598"/>
                  <a:pt x="914400" y="813412"/>
                </a:cubicBezTo>
                <a:cubicBezTo>
                  <a:pt x="905219" y="692226"/>
                  <a:pt x="1004371" y="695899"/>
                  <a:pt x="1068636" y="571041"/>
                </a:cubicBezTo>
                <a:cubicBezTo>
                  <a:pt x="1132901" y="446183"/>
                  <a:pt x="1176968" y="128530"/>
                  <a:pt x="1299990" y="64265"/>
                </a:cubicBezTo>
                <a:cubicBezTo>
                  <a:pt x="1423012" y="0"/>
                  <a:pt x="1614889" y="92725"/>
                  <a:pt x="1806766" y="185451"/>
                </a:cubicBezTo>
              </a:path>
            </a:pathLst>
          </a:custGeom>
          <a:ln w="41275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5" name="Полилиния 64"/>
          <p:cNvSpPr/>
          <p:nvPr/>
        </p:nvSpPr>
        <p:spPr>
          <a:xfrm>
            <a:off x="4098925" y="3725863"/>
            <a:ext cx="1233488" cy="1265237"/>
          </a:xfrm>
          <a:custGeom>
            <a:avLst/>
            <a:gdLst>
              <a:gd name="connsiteX0" fmla="*/ 0 w 1233889"/>
              <a:gd name="connsiteY0" fmla="*/ 163416 h 1265103"/>
              <a:gd name="connsiteX1" fmla="*/ 771180 w 1233889"/>
              <a:gd name="connsiteY1" fmla="*/ 130366 h 1265103"/>
              <a:gd name="connsiteX2" fmla="*/ 1211855 w 1233889"/>
              <a:gd name="connsiteY2" fmla="*/ 945614 h 1265103"/>
              <a:gd name="connsiteX3" fmla="*/ 903383 w 1233889"/>
              <a:gd name="connsiteY3" fmla="*/ 1265103 h 1265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33889" h="1265103">
                <a:moveTo>
                  <a:pt x="0" y="163416"/>
                </a:moveTo>
                <a:cubicBezTo>
                  <a:pt x="284602" y="81708"/>
                  <a:pt x="569204" y="0"/>
                  <a:pt x="771180" y="130366"/>
                </a:cubicBezTo>
                <a:cubicBezTo>
                  <a:pt x="973156" y="260732"/>
                  <a:pt x="1189821" y="756491"/>
                  <a:pt x="1211855" y="945614"/>
                </a:cubicBezTo>
                <a:cubicBezTo>
                  <a:pt x="1233889" y="1134737"/>
                  <a:pt x="903383" y="1265103"/>
                  <a:pt x="903383" y="1265103"/>
                </a:cubicBezTo>
              </a:path>
            </a:pathLst>
          </a:custGeom>
          <a:ln w="41275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6387" name="AutoShape 3"/>
          <p:cNvCxnSpPr>
            <a:cxnSpLocks noChangeShapeType="1"/>
          </p:cNvCxnSpPr>
          <p:nvPr/>
        </p:nvCxnSpPr>
        <p:spPr bwMode="auto">
          <a:xfrm flipV="1">
            <a:off x="4241800" y="2446338"/>
            <a:ext cx="0" cy="796925"/>
          </a:xfrm>
          <a:prstGeom prst="straightConnector1">
            <a:avLst/>
          </a:prstGeom>
          <a:noFill/>
          <a:ln w="28575">
            <a:solidFill>
              <a:schemeClr val="bg1">
                <a:lumMod val="10000"/>
              </a:schemeClr>
            </a:solidFill>
            <a:round/>
            <a:headEnd/>
            <a:tailEnd/>
          </a:ln>
        </p:spPr>
      </p:cxnSp>
      <p:cxnSp>
        <p:nvCxnSpPr>
          <p:cNvPr id="16388" name="AutoShape 4"/>
          <p:cNvCxnSpPr>
            <a:cxnSpLocks noChangeShapeType="1"/>
          </p:cNvCxnSpPr>
          <p:nvPr/>
        </p:nvCxnSpPr>
        <p:spPr bwMode="auto">
          <a:xfrm rot="5400000" flipH="1" flipV="1">
            <a:off x="3996532" y="2170906"/>
            <a:ext cx="531812" cy="47625"/>
          </a:xfrm>
          <a:prstGeom prst="straightConnector1">
            <a:avLst/>
          </a:prstGeom>
          <a:noFill/>
          <a:ln w="28575">
            <a:solidFill>
              <a:schemeClr val="bg1">
                <a:lumMod val="10000"/>
              </a:schemeClr>
            </a:solidFill>
            <a:round/>
            <a:headEnd/>
            <a:tailEnd/>
          </a:ln>
        </p:spPr>
      </p:cxnSp>
      <p:grpSp>
        <p:nvGrpSpPr>
          <p:cNvPr id="15378" name="Group 5"/>
          <p:cNvGrpSpPr>
            <a:grpSpLocks/>
          </p:cNvGrpSpPr>
          <p:nvPr/>
        </p:nvGrpSpPr>
        <p:grpSpPr bwMode="auto">
          <a:xfrm>
            <a:off x="4214813" y="428625"/>
            <a:ext cx="4572000" cy="3643313"/>
            <a:chOff x="308" y="169"/>
            <a:chExt cx="333" cy="242"/>
          </a:xfrm>
        </p:grpSpPr>
        <p:sp>
          <p:nvSpPr>
            <p:cNvPr id="16390" name="AutoShape 6"/>
            <p:cNvSpPr>
              <a:spLocks noChangeArrowheads="1"/>
            </p:cNvSpPr>
            <p:nvPr/>
          </p:nvSpPr>
          <p:spPr bwMode="auto">
            <a:xfrm>
              <a:off x="514" y="169"/>
              <a:ext cx="78" cy="80"/>
            </a:xfrm>
            <a:prstGeom prst="flowChartSummingJunction">
              <a:avLst/>
            </a:prstGeom>
            <a:solidFill>
              <a:srgbClr val="FFFFFF"/>
            </a:solidFill>
            <a:ln w="28575">
              <a:solidFill>
                <a:schemeClr val="bg1">
                  <a:lumMod val="1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cxnSp>
          <p:nvCxnSpPr>
            <p:cNvPr id="16391" name="AutoShape 7"/>
            <p:cNvCxnSpPr>
              <a:cxnSpLocks noChangeShapeType="1"/>
              <a:stCxn id="16399" idx="6"/>
              <a:endCxn id="16390" idx="2"/>
            </p:cNvCxnSpPr>
            <p:nvPr/>
          </p:nvCxnSpPr>
          <p:spPr bwMode="auto">
            <a:xfrm>
              <a:off x="434" y="209"/>
              <a:ext cx="80" cy="0"/>
            </a:xfrm>
            <a:prstGeom prst="straightConnector1">
              <a:avLst/>
            </a:prstGeom>
            <a:noFill/>
            <a:ln w="28575">
              <a:solidFill>
                <a:schemeClr val="bg1">
                  <a:lumMod val="10000"/>
                </a:schemeClr>
              </a:solidFill>
              <a:round/>
              <a:headEnd/>
              <a:tailEnd/>
            </a:ln>
          </p:spPr>
        </p:cxnSp>
        <p:cxnSp>
          <p:nvCxnSpPr>
            <p:cNvPr id="16392" name="AutoShape 8"/>
            <p:cNvCxnSpPr>
              <a:cxnSpLocks noChangeShapeType="1"/>
              <a:stCxn id="16390" idx="6"/>
            </p:cNvCxnSpPr>
            <p:nvPr/>
          </p:nvCxnSpPr>
          <p:spPr bwMode="auto">
            <a:xfrm>
              <a:off x="592" y="209"/>
              <a:ext cx="48" cy="0"/>
            </a:xfrm>
            <a:prstGeom prst="straightConnector1">
              <a:avLst/>
            </a:prstGeom>
            <a:noFill/>
            <a:ln w="28575">
              <a:solidFill>
                <a:schemeClr val="bg1">
                  <a:lumMod val="10000"/>
                </a:schemeClr>
              </a:solidFill>
              <a:round/>
              <a:headEnd/>
              <a:tailEnd/>
            </a:ln>
          </p:spPr>
        </p:cxnSp>
        <p:cxnSp>
          <p:nvCxnSpPr>
            <p:cNvPr id="16393" name="AutoShape 9"/>
            <p:cNvCxnSpPr>
              <a:cxnSpLocks noChangeShapeType="1"/>
            </p:cNvCxnSpPr>
            <p:nvPr/>
          </p:nvCxnSpPr>
          <p:spPr bwMode="auto">
            <a:xfrm>
              <a:off x="641" y="208"/>
              <a:ext cx="0" cy="151"/>
            </a:xfrm>
            <a:prstGeom prst="straightConnector1">
              <a:avLst/>
            </a:prstGeom>
            <a:noFill/>
            <a:ln w="28575">
              <a:solidFill>
                <a:schemeClr val="bg1">
                  <a:lumMod val="10000"/>
                </a:schemeClr>
              </a:solidFill>
              <a:round/>
              <a:headEnd/>
              <a:tailEnd/>
            </a:ln>
          </p:spPr>
        </p:cxnSp>
        <p:cxnSp>
          <p:nvCxnSpPr>
            <p:cNvPr id="16394" name="AutoShape 10"/>
            <p:cNvCxnSpPr>
              <a:cxnSpLocks noChangeShapeType="1"/>
            </p:cNvCxnSpPr>
            <p:nvPr/>
          </p:nvCxnSpPr>
          <p:spPr bwMode="auto">
            <a:xfrm flipH="1">
              <a:off x="513" y="358"/>
              <a:ext cx="128" cy="0"/>
            </a:xfrm>
            <a:prstGeom prst="straightConnector1">
              <a:avLst/>
            </a:prstGeom>
            <a:noFill/>
            <a:ln w="28575">
              <a:solidFill>
                <a:schemeClr val="bg1">
                  <a:lumMod val="10000"/>
                </a:schemeClr>
              </a:solidFill>
              <a:round/>
              <a:headEnd/>
              <a:tailEnd/>
            </a:ln>
          </p:spPr>
        </p:cxnSp>
        <p:cxnSp>
          <p:nvCxnSpPr>
            <p:cNvPr id="16395" name="AutoShape 11"/>
            <p:cNvCxnSpPr>
              <a:cxnSpLocks noChangeShapeType="1"/>
            </p:cNvCxnSpPr>
            <p:nvPr/>
          </p:nvCxnSpPr>
          <p:spPr bwMode="auto">
            <a:xfrm flipH="1">
              <a:off x="512" y="305"/>
              <a:ext cx="1" cy="106"/>
            </a:xfrm>
            <a:prstGeom prst="straightConnector1">
              <a:avLst/>
            </a:prstGeom>
            <a:noFill/>
            <a:ln w="28575">
              <a:solidFill>
                <a:schemeClr val="bg1">
                  <a:lumMod val="10000"/>
                </a:schemeClr>
              </a:solidFill>
              <a:round/>
              <a:headEnd/>
              <a:tailEnd/>
            </a:ln>
          </p:spPr>
        </p:cxnSp>
        <p:cxnSp>
          <p:nvCxnSpPr>
            <p:cNvPr id="16396" name="AutoShape 12"/>
            <p:cNvCxnSpPr>
              <a:cxnSpLocks noChangeShapeType="1"/>
            </p:cNvCxnSpPr>
            <p:nvPr/>
          </p:nvCxnSpPr>
          <p:spPr bwMode="auto">
            <a:xfrm>
              <a:off x="499" y="338"/>
              <a:ext cx="0" cy="35"/>
            </a:xfrm>
            <a:prstGeom prst="straightConnector1">
              <a:avLst/>
            </a:prstGeom>
            <a:noFill/>
            <a:ln w="28575">
              <a:solidFill>
                <a:schemeClr val="bg1">
                  <a:lumMod val="10000"/>
                </a:schemeClr>
              </a:solidFill>
              <a:round/>
              <a:headEnd/>
              <a:tailEnd/>
            </a:ln>
          </p:spPr>
        </p:cxnSp>
        <p:cxnSp>
          <p:nvCxnSpPr>
            <p:cNvPr id="16397" name="AutoShape 13"/>
            <p:cNvCxnSpPr>
              <a:cxnSpLocks noChangeShapeType="1"/>
            </p:cNvCxnSpPr>
            <p:nvPr/>
          </p:nvCxnSpPr>
          <p:spPr bwMode="auto">
            <a:xfrm flipH="1">
              <a:off x="310" y="357"/>
              <a:ext cx="189" cy="0"/>
            </a:xfrm>
            <a:prstGeom prst="straightConnector1">
              <a:avLst/>
            </a:prstGeom>
            <a:noFill/>
            <a:ln w="28575">
              <a:solidFill>
                <a:schemeClr val="bg1">
                  <a:lumMod val="10000"/>
                </a:schemeClr>
              </a:solidFill>
              <a:round/>
              <a:headEnd/>
              <a:tailEnd/>
            </a:ln>
          </p:spPr>
        </p:cxnSp>
        <p:grpSp>
          <p:nvGrpSpPr>
            <p:cNvPr id="15390" name="Group 14"/>
            <p:cNvGrpSpPr>
              <a:grpSpLocks/>
            </p:cNvGrpSpPr>
            <p:nvPr/>
          </p:nvGrpSpPr>
          <p:grpSpPr bwMode="auto">
            <a:xfrm>
              <a:off x="308" y="169"/>
              <a:ext cx="126" cy="104"/>
              <a:chOff x="308" y="169"/>
              <a:chExt cx="126" cy="104"/>
            </a:xfrm>
          </p:grpSpPr>
          <p:sp>
            <p:nvSpPr>
              <p:cNvPr id="16399" name="AutoShape 15"/>
              <p:cNvSpPr>
                <a:spLocks noChangeArrowheads="1"/>
              </p:cNvSpPr>
              <p:nvPr/>
            </p:nvSpPr>
            <p:spPr bwMode="auto">
              <a:xfrm>
                <a:off x="356" y="169"/>
                <a:ext cx="78" cy="80"/>
              </a:xfrm>
              <a:prstGeom prst="flowChartSummingJunction">
                <a:avLst/>
              </a:prstGeom>
              <a:solidFill>
                <a:srgbClr val="FFFFFF"/>
              </a:solidFill>
              <a:ln w="28575">
                <a:solidFill>
                  <a:schemeClr val="bg1">
                    <a:lumMod val="1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cxnSp>
            <p:nvCxnSpPr>
              <p:cNvPr id="16400" name="AutoShape 16"/>
              <p:cNvCxnSpPr>
                <a:cxnSpLocks noChangeShapeType="1"/>
              </p:cNvCxnSpPr>
              <p:nvPr/>
            </p:nvCxnSpPr>
            <p:spPr bwMode="auto">
              <a:xfrm>
                <a:off x="308" y="208"/>
                <a:ext cx="48" cy="0"/>
              </a:xfrm>
              <a:prstGeom prst="straightConnector1">
                <a:avLst/>
              </a:prstGeom>
              <a:noFill/>
              <a:ln w="28575">
                <a:solidFill>
                  <a:schemeClr val="bg1">
                    <a:lumMod val="10000"/>
                  </a:schemeClr>
                </a:solidFill>
                <a:round/>
                <a:headEnd/>
                <a:tailEnd/>
              </a:ln>
            </p:spPr>
          </p:cxnSp>
          <p:cxnSp>
            <p:nvCxnSpPr>
              <p:cNvPr id="16401" name="AutoShape 17"/>
              <p:cNvCxnSpPr>
                <a:cxnSpLocks noChangeShapeType="1"/>
              </p:cNvCxnSpPr>
              <p:nvPr/>
            </p:nvCxnSpPr>
            <p:spPr bwMode="auto">
              <a:xfrm flipV="1">
                <a:off x="308" y="207"/>
                <a:ext cx="0" cy="66"/>
              </a:xfrm>
              <a:prstGeom prst="straightConnector1">
                <a:avLst/>
              </a:prstGeom>
              <a:noFill/>
              <a:ln w="28575">
                <a:solidFill>
                  <a:schemeClr val="bg1">
                    <a:lumMod val="10000"/>
                  </a:schemeClr>
                </a:solidFill>
                <a:round/>
                <a:headEnd/>
                <a:tailEnd/>
              </a:ln>
            </p:spPr>
          </p:cxnSp>
        </p:grpSp>
      </p:grpSp>
      <p:grpSp>
        <p:nvGrpSpPr>
          <p:cNvPr id="15379" name="Группа 117"/>
          <p:cNvGrpSpPr>
            <a:grpSpLocks/>
          </p:cNvGrpSpPr>
          <p:nvPr/>
        </p:nvGrpSpPr>
        <p:grpSpPr bwMode="auto">
          <a:xfrm>
            <a:off x="6354763" y="2647950"/>
            <a:ext cx="1058862" cy="387350"/>
            <a:chOff x="6332412" y="2648452"/>
            <a:chExt cx="1058802" cy="386300"/>
          </a:xfrm>
        </p:grpSpPr>
        <p:sp>
          <p:nvSpPr>
            <p:cNvPr id="124" name="Плюс 123"/>
            <p:cNvSpPr/>
            <p:nvPr/>
          </p:nvSpPr>
          <p:spPr>
            <a:xfrm>
              <a:off x="7038809" y="2648452"/>
              <a:ext cx="352405" cy="386300"/>
            </a:xfrm>
            <a:prstGeom prst="mathPlus">
              <a:avLst/>
            </a:prstGeom>
            <a:solidFill>
              <a:schemeClr val="bg1">
                <a:lumMod val="10000"/>
              </a:schemeClr>
            </a:solidFill>
            <a:ln w="28575">
              <a:solidFill>
                <a:schemeClr val="bg1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35" name="Минус 134"/>
            <p:cNvSpPr/>
            <p:nvPr/>
          </p:nvSpPr>
          <p:spPr>
            <a:xfrm>
              <a:off x="6332412" y="2841602"/>
              <a:ext cx="441300" cy="96575"/>
            </a:xfrm>
            <a:prstGeom prst="mathMinus">
              <a:avLst/>
            </a:prstGeom>
            <a:solidFill>
              <a:schemeClr val="bg1">
                <a:lumMod val="10000"/>
              </a:schemeClr>
            </a:solidFill>
            <a:ln w="28575">
              <a:solidFill>
                <a:schemeClr val="bg1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Группа 56"/>
          <p:cNvGrpSpPr>
            <a:grpSpLocks/>
          </p:cNvGrpSpPr>
          <p:nvPr/>
        </p:nvGrpSpPr>
        <p:grpSpPr bwMode="auto">
          <a:xfrm>
            <a:off x="3857625" y="4714875"/>
            <a:ext cx="1428750" cy="1928813"/>
            <a:chOff x="3571875" y="2500313"/>
            <a:chExt cx="1428750" cy="1928812"/>
          </a:xfrm>
        </p:grpSpPr>
        <p:sp>
          <p:nvSpPr>
            <p:cNvPr id="3" name="Куб 2"/>
            <p:cNvSpPr/>
            <p:nvPr/>
          </p:nvSpPr>
          <p:spPr>
            <a:xfrm>
              <a:off x="3571875" y="2643188"/>
              <a:ext cx="1428750" cy="1785937"/>
            </a:xfrm>
            <a:prstGeom prst="cube">
              <a:avLst>
                <a:gd name="adj" fmla="val 15725"/>
              </a:avLst>
            </a:prstGeom>
            <a:solidFill>
              <a:srgbClr val="799FCD"/>
            </a:solidFill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4" name="Цилиндр 3"/>
            <p:cNvSpPr/>
            <p:nvPr/>
          </p:nvSpPr>
          <p:spPr>
            <a:xfrm>
              <a:off x="3805238" y="2500313"/>
              <a:ext cx="239712" cy="273050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5" name="Плюс 4"/>
            <p:cNvSpPr/>
            <p:nvPr/>
          </p:nvSpPr>
          <p:spPr>
            <a:xfrm>
              <a:off x="3643313" y="2928938"/>
              <a:ext cx="357187" cy="357188"/>
            </a:xfrm>
            <a:prstGeom prst="mathPlus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" name="Минус 5"/>
            <p:cNvSpPr/>
            <p:nvPr/>
          </p:nvSpPr>
          <p:spPr>
            <a:xfrm>
              <a:off x="4357688" y="2916238"/>
              <a:ext cx="357187" cy="357188"/>
            </a:xfrm>
            <a:prstGeom prst="mathMinus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7" name="Цилиндр 6"/>
            <p:cNvSpPr/>
            <p:nvPr/>
          </p:nvSpPr>
          <p:spPr>
            <a:xfrm>
              <a:off x="4540250" y="2513013"/>
              <a:ext cx="241300" cy="273050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grpSp>
        <p:nvGrpSpPr>
          <p:cNvPr id="16387" name="Группа 65"/>
          <p:cNvGrpSpPr>
            <a:grpSpLocks/>
          </p:cNvGrpSpPr>
          <p:nvPr/>
        </p:nvGrpSpPr>
        <p:grpSpPr bwMode="auto">
          <a:xfrm>
            <a:off x="357188" y="285750"/>
            <a:ext cx="1571625" cy="3051175"/>
            <a:chOff x="357158" y="285728"/>
            <a:chExt cx="1571625" cy="3051175"/>
          </a:xfrm>
        </p:grpSpPr>
        <p:sp>
          <p:nvSpPr>
            <p:cNvPr id="9" name="Куб 8"/>
            <p:cNvSpPr/>
            <p:nvPr/>
          </p:nvSpPr>
          <p:spPr bwMode="auto">
            <a:xfrm>
              <a:off x="357158" y="2693966"/>
              <a:ext cx="1571625" cy="642937"/>
            </a:xfrm>
            <a:prstGeom prst="cube">
              <a:avLst>
                <a:gd name="adj" fmla="val 49728"/>
              </a:avLst>
            </a:prstGeom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0" name="Куб 9"/>
            <p:cNvSpPr/>
            <p:nvPr/>
          </p:nvSpPr>
          <p:spPr bwMode="auto">
            <a:xfrm>
              <a:off x="947708" y="1044553"/>
              <a:ext cx="428625" cy="1857375"/>
            </a:xfrm>
            <a:prstGeom prst="cube">
              <a:avLst>
                <a:gd name="adj" fmla="val 1986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1" name="Цилиндр 10"/>
            <p:cNvSpPr/>
            <p:nvPr/>
          </p:nvSpPr>
          <p:spPr bwMode="auto">
            <a:xfrm>
              <a:off x="1447770" y="2609828"/>
              <a:ext cx="241300" cy="273050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" name="Цилиндр 11"/>
            <p:cNvSpPr/>
            <p:nvPr/>
          </p:nvSpPr>
          <p:spPr bwMode="auto">
            <a:xfrm>
              <a:off x="642908" y="2603478"/>
              <a:ext cx="241300" cy="273050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3" name="Цилиндр 12"/>
            <p:cNvSpPr/>
            <p:nvPr/>
          </p:nvSpPr>
          <p:spPr bwMode="auto">
            <a:xfrm>
              <a:off x="857220" y="765153"/>
              <a:ext cx="571500" cy="428625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4" name="Цилиндр 13"/>
            <p:cNvSpPr/>
            <p:nvPr/>
          </p:nvSpPr>
          <p:spPr bwMode="auto">
            <a:xfrm>
              <a:off x="941358" y="693716"/>
              <a:ext cx="419100" cy="142875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5" name="Овал 14"/>
            <p:cNvSpPr/>
            <p:nvPr/>
          </p:nvSpPr>
          <p:spPr bwMode="auto">
            <a:xfrm>
              <a:off x="902136" y="285728"/>
              <a:ext cx="500066" cy="487112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C00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 bwMode="auto">
            <a:xfrm rot="16200000" flipH="1">
              <a:off x="979457" y="573066"/>
              <a:ext cx="214313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 bwMode="auto">
            <a:xfrm rot="5400000">
              <a:off x="1112808" y="582590"/>
              <a:ext cx="223838" cy="619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 bwMode="auto">
            <a:xfrm>
              <a:off x="1046133" y="501628"/>
              <a:ext cx="214312" cy="1588"/>
            </a:xfrm>
            <a:prstGeom prst="line">
              <a:avLst/>
            </a:prstGeom>
            <a:ln w="444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Куб 19"/>
          <p:cNvSpPr/>
          <p:nvPr/>
        </p:nvSpPr>
        <p:spPr bwMode="auto">
          <a:xfrm>
            <a:off x="2786063" y="3832225"/>
            <a:ext cx="1571625" cy="642938"/>
          </a:xfrm>
          <a:prstGeom prst="cube">
            <a:avLst>
              <a:gd name="adj" fmla="val 49728"/>
            </a:avLst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Куб 20"/>
          <p:cNvSpPr/>
          <p:nvPr/>
        </p:nvSpPr>
        <p:spPr bwMode="auto">
          <a:xfrm>
            <a:off x="3376613" y="2181225"/>
            <a:ext cx="428625" cy="1858963"/>
          </a:xfrm>
          <a:prstGeom prst="cube">
            <a:avLst>
              <a:gd name="adj" fmla="val 198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" name="Цилиндр 21"/>
          <p:cNvSpPr/>
          <p:nvPr/>
        </p:nvSpPr>
        <p:spPr bwMode="auto">
          <a:xfrm>
            <a:off x="3876675" y="3748088"/>
            <a:ext cx="241300" cy="273050"/>
          </a:xfrm>
          <a:prstGeom prst="can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Цилиндр 22"/>
          <p:cNvSpPr/>
          <p:nvPr/>
        </p:nvSpPr>
        <p:spPr bwMode="auto">
          <a:xfrm>
            <a:off x="3071813" y="3741738"/>
            <a:ext cx="241300" cy="273050"/>
          </a:xfrm>
          <a:prstGeom prst="can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Цилиндр 23"/>
          <p:cNvSpPr/>
          <p:nvPr/>
        </p:nvSpPr>
        <p:spPr bwMode="auto">
          <a:xfrm>
            <a:off x="3286125" y="1901825"/>
            <a:ext cx="571500" cy="43021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" name="Цилиндр 24"/>
          <p:cNvSpPr/>
          <p:nvPr/>
        </p:nvSpPr>
        <p:spPr bwMode="auto">
          <a:xfrm>
            <a:off x="3370263" y="1830388"/>
            <a:ext cx="419100" cy="142875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Овал 25"/>
          <p:cNvSpPr/>
          <p:nvPr/>
        </p:nvSpPr>
        <p:spPr bwMode="auto">
          <a:xfrm>
            <a:off x="3323589" y="1428736"/>
            <a:ext cx="500066" cy="487179"/>
          </a:xfrm>
          <a:prstGeom prst="ellipse">
            <a:avLst/>
          </a:prstGeom>
          <a:solidFill>
            <a:srgbClr val="FFFFFF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7" name="Прямая соединительная линия 26"/>
          <p:cNvCxnSpPr/>
          <p:nvPr/>
        </p:nvCxnSpPr>
        <p:spPr bwMode="auto">
          <a:xfrm rot="16200000" flipH="1">
            <a:off x="3400426" y="1714500"/>
            <a:ext cx="214312" cy="71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 bwMode="auto">
          <a:xfrm rot="5400000">
            <a:off x="3533775" y="1724026"/>
            <a:ext cx="223837" cy="619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 bwMode="auto">
          <a:xfrm>
            <a:off x="3467100" y="1643063"/>
            <a:ext cx="214313" cy="1587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Куб 29"/>
          <p:cNvSpPr/>
          <p:nvPr/>
        </p:nvSpPr>
        <p:spPr bwMode="auto">
          <a:xfrm>
            <a:off x="714375" y="5716588"/>
            <a:ext cx="1800225" cy="357187"/>
          </a:xfrm>
          <a:prstGeom prst="cube">
            <a:avLst>
              <a:gd name="adj" fmla="val 61571"/>
            </a:avLst>
          </a:prstGeom>
          <a:solidFill>
            <a:schemeClr val="accent6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" name="Цилиндр 30"/>
          <p:cNvSpPr/>
          <p:nvPr/>
        </p:nvSpPr>
        <p:spPr bwMode="auto">
          <a:xfrm>
            <a:off x="906463" y="5580063"/>
            <a:ext cx="252412" cy="273050"/>
          </a:xfrm>
          <a:prstGeom prst="can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6402" name="Группа 65"/>
          <p:cNvGrpSpPr>
            <a:grpSpLocks/>
          </p:cNvGrpSpPr>
          <p:nvPr/>
        </p:nvGrpSpPr>
        <p:grpSpPr bwMode="auto">
          <a:xfrm rot="1876789">
            <a:off x="1385888" y="5121275"/>
            <a:ext cx="984250" cy="674688"/>
            <a:chOff x="1160435" y="4929198"/>
            <a:chExt cx="984092" cy="674687"/>
          </a:xfrm>
        </p:grpSpPr>
        <p:sp>
          <p:nvSpPr>
            <p:cNvPr id="33" name="Половина рамки 31"/>
            <p:cNvSpPr>
              <a:spLocks noChangeArrowheads="1"/>
            </p:cNvSpPr>
            <p:nvPr/>
          </p:nvSpPr>
          <p:spPr bwMode="auto">
            <a:xfrm rot="14343897">
              <a:off x="1582424" y="5049966"/>
              <a:ext cx="357186" cy="750766"/>
            </a:xfrm>
            <a:custGeom>
              <a:avLst/>
              <a:gdLst>
                <a:gd name="T0" fmla="*/ 327422 w 357187"/>
                <a:gd name="T1" fmla="*/ 59531 h 714375"/>
                <a:gd name="T2" fmla="*/ 59531 w 357187"/>
                <a:gd name="T3" fmla="*/ 595313 h 714375"/>
                <a:gd name="T4" fmla="*/ 0 w 357187"/>
                <a:gd name="T5" fmla="*/ 357188 h 714375"/>
                <a:gd name="T6" fmla="*/ 178594 w 357187"/>
                <a:gd name="T7" fmla="*/ 0 h 714375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357187"/>
                <a:gd name="T13" fmla="*/ 0 h 714375"/>
                <a:gd name="T14" fmla="*/ 357187 w 357187"/>
                <a:gd name="T15" fmla="*/ 714375 h 7143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57187" h="714375">
                  <a:moveTo>
                    <a:pt x="0" y="0"/>
                  </a:moveTo>
                  <a:lnTo>
                    <a:pt x="357187" y="0"/>
                  </a:lnTo>
                  <a:lnTo>
                    <a:pt x="297657" y="119061"/>
                  </a:lnTo>
                  <a:lnTo>
                    <a:pt x="119061" y="119061"/>
                  </a:lnTo>
                  <a:lnTo>
                    <a:pt x="119061" y="476252"/>
                  </a:lnTo>
                  <a:lnTo>
                    <a:pt x="0" y="714375"/>
                  </a:lnTo>
                  <a:close/>
                </a:path>
              </a:pathLst>
            </a:custGeom>
            <a:solidFill>
              <a:srgbClr val="FFFF00"/>
            </a:solidFill>
            <a:ln w="25400" algn="ctr">
              <a:solidFill>
                <a:srgbClr val="FFC000"/>
              </a:solidFill>
              <a:miter lim="800000"/>
              <a:headEnd/>
              <a:tailEnd/>
            </a:ln>
          </p:spPr>
          <p:txBody>
            <a:bodyPr vert="eaVert" anchor="ctr"/>
            <a:lstStyle/>
            <a:p>
              <a:pPr algn="ctr"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4" name="Цилиндр 33"/>
            <p:cNvSpPr/>
            <p:nvPr/>
          </p:nvSpPr>
          <p:spPr bwMode="auto">
            <a:xfrm rot="19694077">
              <a:off x="1218597" y="5427746"/>
              <a:ext cx="474587" cy="152400"/>
            </a:xfrm>
            <a:prstGeom prst="can">
              <a:avLst/>
            </a:prstGeom>
            <a:gradFill flip="none" rotWithShape="1">
              <a:gsLst>
                <a:gs pos="50000">
                  <a:srgbClr val="FFFFFF"/>
                </a:gs>
                <a:gs pos="100000">
                  <a:srgbClr val="808080"/>
                </a:gs>
              </a:gsLst>
              <a:lin ang="0" scaled="1"/>
              <a:tileRect/>
            </a:gra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5" name="Цилиндр 34"/>
            <p:cNvSpPr/>
            <p:nvPr/>
          </p:nvSpPr>
          <p:spPr bwMode="auto">
            <a:xfrm rot="19694077">
              <a:off x="1158477" y="4926923"/>
              <a:ext cx="219040" cy="587374"/>
            </a:xfrm>
            <a:prstGeom prst="can">
              <a:avLst/>
            </a:prstGeom>
            <a:gradFill flip="none" rotWithShape="1">
              <a:gsLst>
                <a:gs pos="50000">
                  <a:srgbClr val="FFFFFF"/>
                </a:gs>
                <a:gs pos="100000">
                  <a:srgbClr val="808080"/>
                </a:gs>
              </a:gsLst>
              <a:lin ang="0" scaled="1"/>
              <a:tileRect/>
            </a:gra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36" name="Прямоугольник 35"/>
          <p:cNvSpPr/>
          <p:nvPr/>
        </p:nvSpPr>
        <p:spPr bwMode="auto">
          <a:xfrm>
            <a:off x="1177925" y="5762625"/>
            <a:ext cx="449263" cy="71438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7" name="Прямоугольник 36"/>
          <p:cNvSpPr/>
          <p:nvPr/>
        </p:nvSpPr>
        <p:spPr bwMode="auto">
          <a:xfrm>
            <a:off x="1490663" y="5703888"/>
            <a:ext cx="225425" cy="155575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8" name="Прямоугольник 37"/>
          <p:cNvSpPr/>
          <p:nvPr/>
        </p:nvSpPr>
        <p:spPr bwMode="auto">
          <a:xfrm>
            <a:off x="1989138" y="5703888"/>
            <a:ext cx="225425" cy="142875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9" name="Цилиндр 38"/>
          <p:cNvSpPr/>
          <p:nvPr/>
        </p:nvSpPr>
        <p:spPr bwMode="auto">
          <a:xfrm>
            <a:off x="2078038" y="5586413"/>
            <a:ext cx="254000" cy="273050"/>
          </a:xfrm>
          <a:prstGeom prst="can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>
            <a:off x="317500" y="4010025"/>
            <a:ext cx="619125" cy="1817688"/>
          </a:xfrm>
          <a:custGeom>
            <a:avLst/>
            <a:gdLst>
              <a:gd name="connsiteX0" fmla="*/ 343359 w 618781"/>
              <a:gd name="connsiteY0" fmla="*/ 0 h 1817783"/>
              <a:gd name="connsiteX1" fmla="*/ 23870 w 618781"/>
              <a:gd name="connsiteY1" fmla="*/ 694062 h 1817783"/>
              <a:gd name="connsiteX2" fmla="*/ 200140 w 618781"/>
              <a:gd name="connsiteY2" fmla="*/ 1410159 h 1817783"/>
              <a:gd name="connsiteX3" fmla="*/ 618781 w 618781"/>
              <a:gd name="connsiteY3" fmla="*/ 1817783 h 1817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8781" h="1817783">
                <a:moveTo>
                  <a:pt x="343359" y="0"/>
                </a:moveTo>
                <a:cubicBezTo>
                  <a:pt x="195549" y="229518"/>
                  <a:pt x="47740" y="459036"/>
                  <a:pt x="23870" y="694062"/>
                </a:cubicBezTo>
                <a:cubicBezTo>
                  <a:pt x="0" y="929088"/>
                  <a:pt x="100988" y="1222872"/>
                  <a:pt x="200140" y="1410159"/>
                </a:cubicBezTo>
                <a:cubicBezTo>
                  <a:pt x="299292" y="1597446"/>
                  <a:pt x="618781" y="1817783"/>
                  <a:pt x="618781" y="1817783"/>
                </a:cubicBezTo>
              </a:path>
            </a:pathLst>
          </a:custGeom>
          <a:ln w="41275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" name="Полилиния 40"/>
          <p:cNvSpPr/>
          <p:nvPr/>
        </p:nvSpPr>
        <p:spPr>
          <a:xfrm>
            <a:off x="1663700" y="3635375"/>
            <a:ext cx="1509713" cy="482600"/>
          </a:xfrm>
          <a:custGeom>
            <a:avLst/>
            <a:gdLst>
              <a:gd name="connsiteX0" fmla="*/ 0 w 1509311"/>
              <a:gd name="connsiteY0" fmla="*/ 330506 h 482906"/>
              <a:gd name="connsiteX1" fmla="*/ 418641 w 1509311"/>
              <a:gd name="connsiteY1" fmla="*/ 11017 h 482906"/>
              <a:gd name="connsiteX2" fmla="*/ 517793 w 1509311"/>
              <a:gd name="connsiteY2" fmla="*/ 396607 h 482906"/>
              <a:gd name="connsiteX3" fmla="*/ 815248 w 1509311"/>
              <a:gd name="connsiteY3" fmla="*/ 440675 h 482906"/>
              <a:gd name="connsiteX4" fmla="*/ 815248 w 1509311"/>
              <a:gd name="connsiteY4" fmla="*/ 143220 h 482906"/>
              <a:gd name="connsiteX5" fmla="*/ 1101687 w 1509311"/>
              <a:gd name="connsiteY5" fmla="*/ 176270 h 482906"/>
              <a:gd name="connsiteX6" fmla="*/ 1178805 w 1509311"/>
              <a:gd name="connsiteY6" fmla="*/ 308473 h 482906"/>
              <a:gd name="connsiteX7" fmla="*/ 1509311 w 1509311"/>
              <a:gd name="connsiteY7" fmla="*/ 385591 h 482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09311" h="482906">
                <a:moveTo>
                  <a:pt x="0" y="330506"/>
                </a:moveTo>
                <a:cubicBezTo>
                  <a:pt x="166171" y="165253"/>
                  <a:pt x="332342" y="0"/>
                  <a:pt x="418641" y="11017"/>
                </a:cubicBezTo>
                <a:cubicBezTo>
                  <a:pt x="504940" y="22034"/>
                  <a:pt x="451692" y="324997"/>
                  <a:pt x="517793" y="396607"/>
                </a:cubicBezTo>
                <a:cubicBezTo>
                  <a:pt x="583894" y="468217"/>
                  <a:pt x="765672" y="482906"/>
                  <a:pt x="815248" y="440675"/>
                </a:cubicBezTo>
                <a:cubicBezTo>
                  <a:pt x="864824" y="398444"/>
                  <a:pt x="767508" y="187287"/>
                  <a:pt x="815248" y="143220"/>
                </a:cubicBezTo>
                <a:cubicBezTo>
                  <a:pt x="862988" y="99153"/>
                  <a:pt x="1041094" y="148728"/>
                  <a:pt x="1101687" y="176270"/>
                </a:cubicBezTo>
                <a:cubicBezTo>
                  <a:pt x="1162280" y="203812"/>
                  <a:pt x="1110868" y="273586"/>
                  <a:pt x="1178805" y="308473"/>
                </a:cubicBezTo>
                <a:cubicBezTo>
                  <a:pt x="1246742" y="343360"/>
                  <a:pt x="1378026" y="364475"/>
                  <a:pt x="1509311" y="385591"/>
                </a:cubicBezTo>
              </a:path>
            </a:pathLst>
          </a:custGeom>
          <a:ln w="41275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2" name="Полилиния 41"/>
          <p:cNvSpPr/>
          <p:nvPr/>
        </p:nvSpPr>
        <p:spPr>
          <a:xfrm>
            <a:off x="2324100" y="4805363"/>
            <a:ext cx="1806575" cy="1644650"/>
          </a:xfrm>
          <a:custGeom>
            <a:avLst/>
            <a:gdLst>
              <a:gd name="connsiteX0" fmla="*/ 0 w 1806766"/>
              <a:gd name="connsiteY0" fmla="*/ 1033750 h 1645186"/>
              <a:gd name="connsiteX1" fmla="*/ 143219 w 1806766"/>
              <a:gd name="connsiteY1" fmla="*/ 1331205 h 1645186"/>
              <a:gd name="connsiteX2" fmla="*/ 385590 w 1806766"/>
              <a:gd name="connsiteY2" fmla="*/ 945615 h 1645186"/>
              <a:gd name="connsiteX3" fmla="*/ 550843 w 1806766"/>
              <a:gd name="connsiteY3" fmla="*/ 747311 h 1645186"/>
              <a:gd name="connsiteX4" fmla="*/ 661012 w 1806766"/>
              <a:gd name="connsiteY4" fmla="*/ 1066800 h 1645186"/>
              <a:gd name="connsiteX5" fmla="*/ 672029 w 1806766"/>
              <a:gd name="connsiteY5" fmla="*/ 1606627 h 1645186"/>
              <a:gd name="connsiteX6" fmla="*/ 1123721 w 1806766"/>
              <a:gd name="connsiteY6" fmla="*/ 1298155 h 1645186"/>
              <a:gd name="connsiteX7" fmla="*/ 914400 w 1806766"/>
              <a:gd name="connsiteY7" fmla="*/ 813412 h 1645186"/>
              <a:gd name="connsiteX8" fmla="*/ 1068636 w 1806766"/>
              <a:gd name="connsiteY8" fmla="*/ 571041 h 1645186"/>
              <a:gd name="connsiteX9" fmla="*/ 1299990 w 1806766"/>
              <a:gd name="connsiteY9" fmla="*/ 64265 h 1645186"/>
              <a:gd name="connsiteX10" fmla="*/ 1806766 w 1806766"/>
              <a:gd name="connsiteY10" fmla="*/ 185451 h 1645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06766" h="1645186">
                <a:moveTo>
                  <a:pt x="0" y="1033750"/>
                </a:moveTo>
                <a:cubicBezTo>
                  <a:pt x="39477" y="1189822"/>
                  <a:pt x="78954" y="1345894"/>
                  <a:pt x="143219" y="1331205"/>
                </a:cubicBezTo>
                <a:cubicBezTo>
                  <a:pt x="207484" y="1316516"/>
                  <a:pt x="317653" y="1042931"/>
                  <a:pt x="385590" y="945615"/>
                </a:cubicBezTo>
                <a:cubicBezTo>
                  <a:pt x="453527" y="848299"/>
                  <a:pt x="504939" y="727114"/>
                  <a:pt x="550843" y="747311"/>
                </a:cubicBezTo>
                <a:cubicBezTo>
                  <a:pt x="596747" y="767508"/>
                  <a:pt x="640814" y="923581"/>
                  <a:pt x="661012" y="1066800"/>
                </a:cubicBezTo>
                <a:cubicBezTo>
                  <a:pt x="681210" y="1210019"/>
                  <a:pt x="594911" y="1568068"/>
                  <a:pt x="672029" y="1606627"/>
                </a:cubicBezTo>
                <a:cubicBezTo>
                  <a:pt x="749147" y="1645186"/>
                  <a:pt x="1083326" y="1430357"/>
                  <a:pt x="1123721" y="1298155"/>
                </a:cubicBezTo>
                <a:cubicBezTo>
                  <a:pt x="1164116" y="1165953"/>
                  <a:pt x="923581" y="934598"/>
                  <a:pt x="914400" y="813412"/>
                </a:cubicBezTo>
                <a:cubicBezTo>
                  <a:pt x="905219" y="692226"/>
                  <a:pt x="1004371" y="695899"/>
                  <a:pt x="1068636" y="571041"/>
                </a:cubicBezTo>
                <a:cubicBezTo>
                  <a:pt x="1132901" y="446183"/>
                  <a:pt x="1176968" y="128530"/>
                  <a:pt x="1299990" y="64265"/>
                </a:cubicBezTo>
                <a:cubicBezTo>
                  <a:pt x="1423012" y="0"/>
                  <a:pt x="1614889" y="92725"/>
                  <a:pt x="1806766" y="185451"/>
                </a:cubicBezTo>
              </a:path>
            </a:pathLst>
          </a:custGeom>
          <a:ln w="41275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3" name="Полилиния 42"/>
          <p:cNvSpPr/>
          <p:nvPr/>
        </p:nvSpPr>
        <p:spPr>
          <a:xfrm>
            <a:off x="4098925" y="3725863"/>
            <a:ext cx="1233488" cy="1265237"/>
          </a:xfrm>
          <a:custGeom>
            <a:avLst/>
            <a:gdLst>
              <a:gd name="connsiteX0" fmla="*/ 0 w 1233889"/>
              <a:gd name="connsiteY0" fmla="*/ 163416 h 1265103"/>
              <a:gd name="connsiteX1" fmla="*/ 771180 w 1233889"/>
              <a:gd name="connsiteY1" fmla="*/ 130366 h 1265103"/>
              <a:gd name="connsiteX2" fmla="*/ 1211855 w 1233889"/>
              <a:gd name="connsiteY2" fmla="*/ 945614 h 1265103"/>
              <a:gd name="connsiteX3" fmla="*/ 903383 w 1233889"/>
              <a:gd name="connsiteY3" fmla="*/ 1265103 h 1265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33889" h="1265103">
                <a:moveTo>
                  <a:pt x="0" y="163416"/>
                </a:moveTo>
                <a:cubicBezTo>
                  <a:pt x="284602" y="81708"/>
                  <a:pt x="569204" y="0"/>
                  <a:pt x="771180" y="130366"/>
                </a:cubicBezTo>
                <a:cubicBezTo>
                  <a:pt x="973156" y="260732"/>
                  <a:pt x="1189821" y="756491"/>
                  <a:pt x="1211855" y="945614"/>
                </a:cubicBezTo>
                <a:cubicBezTo>
                  <a:pt x="1233889" y="1134737"/>
                  <a:pt x="903383" y="1265103"/>
                  <a:pt x="903383" y="1265103"/>
                </a:cubicBezTo>
              </a:path>
            </a:pathLst>
          </a:custGeom>
          <a:ln w="41275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4357688" y="285750"/>
            <a:ext cx="4786312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3200"/>
              <a:t>Если убрать одну лампу, то цепь разомкнется, и другая лампа погаснет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50" y="142875"/>
            <a:ext cx="8401050" cy="6715125"/>
          </a:xfrm>
        </p:spPr>
        <p:txBody>
          <a:bodyPr anchor="t"/>
          <a:lstStyle/>
          <a:p>
            <a:pPr algn="l" eaLnBrk="1" hangingPunct="1"/>
            <a:r>
              <a:rPr lang="ru-RU" sz="3200" b="1" i="1" smtClean="0"/>
              <a:t>При последовательном соединении </a:t>
            </a:r>
            <a:r>
              <a:rPr lang="ru-RU" sz="3200" i="1" smtClean="0"/>
              <a:t>проводников сила тока на участке цепи одинакова:</a:t>
            </a:r>
            <a:br>
              <a:rPr lang="ru-RU" sz="3200" i="1" smtClean="0"/>
            </a:br>
            <a:endParaRPr lang="ru-RU" sz="3200" i="1" smtClean="0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2428875" y="2000250"/>
          <a:ext cx="3214688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Формула" r:id="rId3" imgW="647640" imgH="215640" progId="Equation.3">
                  <p:embed/>
                </p:oleObj>
              </mc:Choice>
              <mc:Fallback>
                <p:oleObj name="Формула" r:id="rId3" imgW="64764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75" y="2000250"/>
                        <a:ext cx="3214688" cy="1071563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8" name="Группа 27"/>
          <p:cNvGrpSpPr>
            <a:grpSpLocks/>
          </p:cNvGrpSpPr>
          <p:nvPr/>
        </p:nvGrpSpPr>
        <p:grpSpPr bwMode="auto">
          <a:xfrm>
            <a:off x="500063" y="2786063"/>
            <a:ext cx="1714500" cy="2171700"/>
            <a:chOff x="928663" y="4429132"/>
            <a:chExt cx="1357322" cy="1671629"/>
          </a:xfrm>
        </p:grpSpPr>
        <p:pic>
          <p:nvPicPr>
            <p:cNvPr id="1086" name="Рисунок 3" descr="Гальванометр_.bmp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663" y="4429132"/>
              <a:ext cx="1357322" cy="1671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 стрелкой 6"/>
            <p:cNvCxnSpPr/>
            <p:nvPr/>
          </p:nvCxnSpPr>
          <p:spPr bwMode="auto">
            <a:xfrm rot="16200000" flipV="1">
              <a:off x="1353001" y="5236267"/>
              <a:ext cx="497334" cy="41474"/>
            </a:xfrm>
            <a:prstGeom prst="straightConnector1">
              <a:avLst/>
            </a:prstGeom>
            <a:ln w="38100" cap="rnd">
              <a:solidFill>
                <a:srgbClr val="FF0000"/>
              </a:solidFill>
              <a:bevel/>
              <a:tailEnd type="arrow"/>
            </a:ln>
            <a:effectLst>
              <a:outerShdw blurRad="50800" dist="50800" dir="5400000" algn="ctr" rotWithShape="0">
                <a:schemeClr val="bg1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8" name="TextBox 11"/>
            <p:cNvSpPr txBox="1">
              <a:spLocks noChangeArrowheads="1"/>
            </p:cNvSpPr>
            <p:nvPr/>
          </p:nvSpPr>
          <p:spPr bwMode="auto">
            <a:xfrm>
              <a:off x="1071538" y="4643446"/>
              <a:ext cx="14287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sz="2400" b="1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1089" name="TextBox 14"/>
            <p:cNvSpPr txBox="1">
              <a:spLocks noChangeArrowheads="1"/>
            </p:cNvSpPr>
            <p:nvPr/>
          </p:nvSpPr>
          <p:spPr bwMode="auto">
            <a:xfrm>
              <a:off x="1428728" y="4566170"/>
              <a:ext cx="14287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sz="2400" b="1">
                  <a:solidFill>
                    <a:srgbClr val="0070C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090" name="TextBox 15"/>
            <p:cNvSpPr txBox="1">
              <a:spLocks noChangeArrowheads="1"/>
            </p:cNvSpPr>
            <p:nvPr/>
          </p:nvSpPr>
          <p:spPr bwMode="auto">
            <a:xfrm flipH="1">
              <a:off x="1785918" y="4643446"/>
              <a:ext cx="11715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sz="2400" b="1">
                  <a:solidFill>
                    <a:srgbClr val="0070C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11" name="TextBox 10"/>
            <p:cNvSpPr txBox="1"/>
            <p:nvPr/>
          </p:nvSpPr>
          <p:spPr bwMode="auto">
            <a:xfrm>
              <a:off x="1143572" y="5214846"/>
              <a:ext cx="257640" cy="265164"/>
            </a:xfrm>
            <a:prstGeom prst="rect">
              <a:avLst/>
            </a:prstGeom>
            <a:noFill/>
            <a:effectLst>
              <a:outerShdw blurRad="50800" dist="50800" dir="5400000" algn="ctr" rotWithShape="0">
                <a:schemeClr val="bg1"/>
              </a:outerShdw>
            </a:effectLst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solidFill>
                    <a:srgbClr val="FF0000"/>
                  </a:solidFill>
                  <a:latin typeface="+mn-lt"/>
                </a:rPr>
                <a:t>A</a:t>
              </a:r>
              <a:endParaRPr lang="ru-RU" sz="2400" b="1" dirty="0">
                <a:solidFill>
                  <a:srgbClr val="FF0000"/>
                </a:solidFill>
                <a:latin typeface="+mn-lt"/>
              </a:endParaRPr>
            </a:p>
          </p:txBody>
        </p:sp>
      </p:grpSp>
      <p:grpSp>
        <p:nvGrpSpPr>
          <p:cNvPr id="1029" name="Группа 28"/>
          <p:cNvGrpSpPr>
            <a:grpSpLocks/>
          </p:cNvGrpSpPr>
          <p:nvPr/>
        </p:nvGrpSpPr>
        <p:grpSpPr bwMode="auto">
          <a:xfrm>
            <a:off x="4929188" y="3286125"/>
            <a:ext cx="2071687" cy="2314575"/>
            <a:chOff x="928663" y="4429132"/>
            <a:chExt cx="1357322" cy="1671629"/>
          </a:xfrm>
        </p:grpSpPr>
        <p:pic>
          <p:nvPicPr>
            <p:cNvPr id="1080" name="Рисунок 3" descr="Гальванометр_.bmp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663" y="4429132"/>
              <a:ext cx="1357322" cy="1671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31" name="Прямая со стрелкой 30"/>
            <p:cNvCxnSpPr/>
            <p:nvPr/>
          </p:nvCxnSpPr>
          <p:spPr bwMode="auto">
            <a:xfrm rot="16200000" flipV="1">
              <a:off x="1352808" y="5236120"/>
              <a:ext cx="497591" cy="41604"/>
            </a:xfrm>
            <a:prstGeom prst="straightConnector1">
              <a:avLst/>
            </a:prstGeom>
            <a:ln w="38100" cap="rnd">
              <a:solidFill>
                <a:srgbClr val="FF0000"/>
              </a:solidFill>
              <a:bevel/>
              <a:tailEnd type="arrow"/>
            </a:ln>
            <a:effectLst>
              <a:outerShdw blurRad="50800" dist="50800" dir="5400000" algn="ctr" rotWithShape="0">
                <a:schemeClr val="bg1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2" name="TextBox 11"/>
            <p:cNvSpPr txBox="1">
              <a:spLocks noChangeArrowheads="1"/>
            </p:cNvSpPr>
            <p:nvPr/>
          </p:nvSpPr>
          <p:spPr bwMode="auto">
            <a:xfrm>
              <a:off x="1071538" y="4643446"/>
              <a:ext cx="14287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sz="2400" b="1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1083" name="TextBox 14"/>
            <p:cNvSpPr txBox="1">
              <a:spLocks noChangeArrowheads="1"/>
            </p:cNvSpPr>
            <p:nvPr/>
          </p:nvSpPr>
          <p:spPr bwMode="auto">
            <a:xfrm>
              <a:off x="1428728" y="4566170"/>
              <a:ext cx="14287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sz="2400" b="1">
                  <a:solidFill>
                    <a:srgbClr val="0070C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084" name="TextBox 15"/>
            <p:cNvSpPr txBox="1">
              <a:spLocks noChangeArrowheads="1"/>
            </p:cNvSpPr>
            <p:nvPr/>
          </p:nvSpPr>
          <p:spPr bwMode="auto">
            <a:xfrm flipH="1">
              <a:off x="1785918" y="4643446"/>
              <a:ext cx="11715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sz="2400" b="1">
                  <a:solidFill>
                    <a:srgbClr val="0070C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35" name="TextBox 34"/>
            <p:cNvSpPr txBox="1"/>
            <p:nvPr/>
          </p:nvSpPr>
          <p:spPr bwMode="auto">
            <a:xfrm>
              <a:off x="1142922" y="5214500"/>
              <a:ext cx="258983" cy="265993"/>
            </a:xfrm>
            <a:prstGeom prst="rect">
              <a:avLst/>
            </a:prstGeom>
            <a:noFill/>
            <a:effectLst>
              <a:outerShdw blurRad="50800" dist="50800" dir="5400000" algn="ctr" rotWithShape="0">
                <a:schemeClr val="bg1"/>
              </a:outerShdw>
            </a:effectLst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solidFill>
                    <a:srgbClr val="FF0000"/>
                  </a:solidFill>
                  <a:latin typeface="+mn-lt"/>
                </a:rPr>
                <a:t>A</a:t>
              </a:r>
              <a:endParaRPr lang="ru-RU" sz="2400" b="1" dirty="0">
                <a:solidFill>
                  <a:srgbClr val="FF0000"/>
                </a:solidFill>
                <a:latin typeface="+mn-lt"/>
              </a:endParaRPr>
            </a:p>
          </p:txBody>
        </p:sp>
      </p:grpSp>
      <p:grpSp>
        <p:nvGrpSpPr>
          <p:cNvPr id="1030" name="Группа 56"/>
          <p:cNvGrpSpPr>
            <a:grpSpLocks/>
          </p:cNvGrpSpPr>
          <p:nvPr/>
        </p:nvGrpSpPr>
        <p:grpSpPr bwMode="auto">
          <a:xfrm>
            <a:off x="3429000" y="5429250"/>
            <a:ext cx="714375" cy="714375"/>
            <a:chOff x="3571875" y="2500313"/>
            <a:chExt cx="1428750" cy="1928812"/>
          </a:xfrm>
        </p:grpSpPr>
        <p:sp>
          <p:nvSpPr>
            <p:cNvPr id="61" name="Куб 60"/>
            <p:cNvSpPr/>
            <p:nvPr/>
          </p:nvSpPr>
          <p:spPr>
            <a:xfrm>
              <a:off x="3571875" y="2641761"/>
              <a:ext cx="1428750" cy="1787364"/>
            </a:xfrm>
            <a:prstGeom prst="cube">
              <a:avLst>
                <a:gd name="adj" fmla="val 15725"/>
              </a:avLst>
            </a:prstGeom>
            <a:solidFill>
              <a:srgbClr val="799FCD"/>
            </a:solidFill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2" name="Цилиндр 61"/>
            <p:cNvSpPr/>
            <p:nvPr/>
          </p:nvSpPr>
          <p:spPr>
            <a:xfrm>
              <a:off x="3805238" y="2500313"/>
              <a:ext cx="239712" cy="273050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3" name="Плюс 62"/>
            <p:cNvSpPr/>
            <p:nvPr/>
          </p:nvSpPr>
          <p:spPr>
            <a:xfrm>
              <a:off x="3641725" y="2928938"/>
              <a:ext cx="358776" cy="355760"/>
            </a:xfrm>
            <a:prstGeom prst="mathPlus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4" name="Минус 63"/>
            <p:cNvSpPr/>
            <p:nvPr/>
          </p:nvSpPr>
          <p:spPr>
            <a:xfrm>
              <a:off x="4356101" y="2916080"/>
              <a:ext cx="358774" cy="355757"/>
            </a:xfrm>
            <a:prstGeom prst="mathMinus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5" name="Цилиндр 64"/>
            <p:cNvSpPr/>
            <p:nvPr/>
          </p:nvSpPr>
          <p:spPr>
            <a:xfrm>
              <a:off x="4540250" y="2513013"/>
              <a:ext cx="241300" cy="273050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67" name="Куб 66"/>
          <p:cNvSpPr/>
          <p:nvPr/>
        </p:nvSpPr>
        <p:spPr bwMode="auto">
          <a:xfrm>
            <a:off x="1357313" y="5800725"/>
            <a:ext cx="928687" cy="201613"/>
          </a:xfrm>
          <a:prstGeom prst="cube">
            <a:avLst>
              <a:gd name="adj" fmla="val 61571"/>
            </a:avLst>
          </a:prstGeom>
          <a:solidFill>
            <a:schemeClr val="accent6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8" name="Цилиндр 67"/>
          <p:cNvSpPr/>
          <p:nvPr/>
        </p:nvSpPr>
        <p:spPr bwMode="auto">
          <a:xfrm>
            <a:off x="1455738" y="5724525"/>
            <a:ext cx="130175" cy="153988"/>
          </a:xfrm>
          <a:prstGeom prst="can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033" name="Группа 65"/>
          <p:cNvGrpSpPr>
            <a:grpSpLocks/>
          </p:cNvGrpSpPr>
          <p:nvPr/>
        </p:nvGrpSpPr>
        <p:grpSpPr bwMode="auto">
          <a:xfrm rot="1833950">
            <a:off x="1704975" y="5461000"/>
            <a:ext cx="506413" cy="379413"/>
            <a:chOff x="1160435" y="4929198"/>
            <a:chExt cx="984092" cy="674687"/>
          </a:xfrm>
        </p:grpSpPr>
        <p:sp>
          <p:nvSpPr>
            <p:cNvPr id="74" name="Половина рамки 31"/>
            <p:cNvSpPr>
              <a:spLocks noChangeArrowheads="1"/>
            </p:cNvSpPr>
            <p:nvPr/>
          </p:nvSpPr>
          <p:spPr bwMode="auto">
            <a:xfrm rot="14343897">
              <a:off x="1588957" y="5048836"/>
              <a:ext cx="358514" cy="749638"/>
            </a:xfrm>
            <a:custGeom>
              <a:avLst/>
              <a:gdLst>
                <a:gd name="T0" fmla="*/ 327422 w 357187"/>
                <a:gd name="T1" fmla="*/ 59531 h 714375"/>
                <a:gd name="T2" fmla="*/ 59531 w 357187"/>
                <a:gd name="T3" fmla="*/ 595313 h 714375"/>
                <a:gd name="T4" fmla="*/ 0 w 357187"/>
                <a:gd name="T5" fmla="*/ 357188 h 714375"/>
                <a:gd name="T6" fmla="*/ 178594 w 357187"/>
                <a:gd name="T7" fmla="*/ 0 h 714375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357187"/>
                <a:gd name="T13" fmla="*/ 0 h 714375"/>
                <a:gd name="T14" fmla="*/ 357187 w 357187"/>
                <a:gd name="T15" fmla="*/ 714375 h 7143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57187" h="714375">
                  <a:moveTo>
                    <a:pt x="0" y="0"/>
                  </a:moveTo>
                  <a:lnTo>
                    <a:pt x="357187" y="0"/>
                  </a:lnTo>
                  <a:lnTo>
                    <a:pt x="297657" y="119061"/>
                  </a:lnTo>
                  <a:lnTo>
                    <a:pt x="119061" y="119061"/>
                  </a:lnTo>
                  <a:lnTo>
                    <a:pt x="119061" y="476252"/>
                  </a:lnTo>
                  <a:lnTo>
                    <a:pt x="0" y="714375"/>
                  </a:lnTo>
                  <a:close/>
                </a:path>
              </a:pathLst>
            </a:custGeom>
            <a:solidFill>
              <a:srgbClr val="FFFF00"/>
            </a:solidFill>
            <a:ln w="25400" algn="ctr">
              <a:solidFill>
                <a:srgbClr val="FFC000"/>
              </a:solidFill>
              <a:miter lim="800000"/>
              <a:headEnd/>
              <a:tailEnd/>
            </a:ln>
          </p:spPr>
          <p:txBody>
            <a:bodyPr vert="eaVert" anchor="ctr"/>
            <a:lstStyle/>
            <a:p>
              <a:pPr algn="ctr"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75" name="Цилиндр 74"/>
            <p:cNvSpPr/>
            <p:nvPr/>
          </p:nvSpPr>
          <p:spPr bwMode="auto">
            <a:xfrm rot="19694077">
              <a:off x="1210560" y="5420444"/>
              <a:ext cx="475078" cy="152440"/>
            </a:xfrm>
            <a:prstGeom prst="can">
              <a:avLst/>
            </a:prstGeom>
            <a:gradFill flip="none" rotWithShape="1">
              <a:gsLst>
                <a:gs pos="50000">
                  <a:srgbClr val="FFFFFF"/>
                </a:gs>
                <a:gs pos="100000">
                  <a:srgbClr val="808080"/>
                </a:gs>
              </a:gsLst>
              <a:lin ang="0" scaled="1"/>
              <a:tileRect/>
            </a:gra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76" name="Цилиндр 75"/>
            <p:cNvSpPr/>
            <p:nvPr/>
          </p:nvSpPr>
          <p:spPr bwMode="auto">
            <a:xfrm rot="19694077">
              <a:off x="1159986" y="4929126"/>
              <a:ext cx="219029" cy="587175"/>
            </a:xfrm>
            <a:prstGeom prst="can">
              <a:avLst/>
            </a:prstGeom>
            <a:gradFill flip="none" rotWithShape="1">
              <a:gsLst>
                <a:gs pos="50000">
                  <a:srgbClr val="FFFFFF"/>
                </a:gs>
                <a:gs pos="100000">
                  <a:srgbClr val="808080"/>
                </a:gs>
              </a:gsLst>
              <a:lin ang="0" scaled="1"/>
              <a:tileRect/>
            </a:gra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70" name="Прямоугольник 69"/>
          <p:cNvSpPr/>
          <p:nvPr/>
        </p:nvSpPr>
        <p:spPr bwMode="auto">
          <a:xfrm>
            <a:off x="1597025" y="5827713"/>
            <a:ext cx="231775" cy="39687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1" name="Прямоугольник 70"/>
          <p:cNvSpPr/>
          <p:nvPr/>
        </p:nvSpPr>
        <p:spPr bwMode="auto">
          <a:xfrm>
            <a:off x="1757363" y="5794375"/>
            <a:ext cx="117475" cy="87313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2" name="Прямоугольник 71"/>
          <p:cNvSpPr/>
          <p:nvPr/>
        </p:nvSpPr>
        <p:spPr bwMode="auto">
          <a:xfrm>
            <a:off x="2014538" y="5794375"/>
            <a:ext cx="115887" cy="79375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3" name="Цилиндр 72"/>
          <p:cNvSpPr/>
          <p:nvPr/>
        </p:nvSpPr>
        <p:spPr bwMode="auto">
          <a:xfrm>
            <a:off x="2060575" y="5727700"/>
            <a:ext cx="131763" cy="153988"/>
          </a:xfrm>
          <a:prstGeom prst="can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8" name="Куб 77"/>
          <p:cNvSpPr/>
          <p:nvPr/>
        </p:nvSpPr>
        <p:spPr bwMode="auto">
          <a:xfrm>
            <a:off x="2500313" y="4545013"/>
            <a:ext cx="714375" cy="220662"/>
          </a:xfrm>
          <a:prstGeom prst="cube">
            <a:avLst>
              <a:gd name="adj" fmla="val 49728"/>
            </a:avLst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9" name="Куб 78"/>
          <p:cNvSpPr/>
          <p:nvPr/>
        </p:nvSpPr>
        <p:spPr bwMode="auto">
          <a:xfrm>
            <a:off x="2768600" y="3976688"/>
            <a:ext cx="195263" cy="639762"/>
          </a:xfrm>
          <a:prstGeom prst="cube">
            <a:avLst>
              <a:gd name="adj" fmla="val 198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0" name="Цилиндр 79"/>
          <p:cNvSpPr/>
          <p:nvPr/>
        </p:nvSpPr>
        <p:spPr bwMode="auto">
          <a:xfrm>
            <a:off x="2995613" y="4514850"/>
            <a:ext cx="109537" cy="93663"/>
          </a:xfrm>
          <a:prstGeom prst="can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1" name="Цилиндр 80"/>
          <p:cNvSpPr/>
          <p:nvPr/>
        </p:nvSpPr>
        <p:spPr bwMode="auto">
          <a:xfrm>
            <a:off x="2630488" y="4513263"/>
            <a:ext cx="109537" cy="93662"/>
          </a:xfrm>
          <a:prstGeom prst="can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2" name="Цилиндр 81"/>
          <p:cNvSpPr/>
          <p:nvPr/>
        </p:nvSpPr>
        <p:spPr bwMode="auto">
          <a:xfrm>
            <a:off x="2727325" y="3879850"/>
            <a:ext cx="260350" cy="14763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3" name="Цилиндр 82"/>
          <p:cNvSpPr/>
          <p:nvPr/>
        </p:nvSpPr>
        <p:spPr bwMode="auto">
          <a:xfrm>
            <a:off x="2765425" y="3856038"/>
            <a:ext cx="190500" cy="4921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4" name="Овал 83"/>
          <p:cNvSpPr/>
          <p:nvPr/>
        </p:nvSpPr>
        <p:spPr bwMode="auto">
          <a:xfrm>
            <a:off x="2748030" y="3714750"/>
            <a:ext cx="227303" cy="167777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85" name="Прямая соединительная линия 84"/>
          <p:cNvCxnSpPr/>
          <p:nvPr/>
        </p:nvCxnSpPr>
        <p:spPr bwMode="auto">
          <a:xfrm rot="16200000" flipH="1">
            <a:off x="2795587" y="3810001"/>
            <a:ext cx="73025" cy="31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 bwMode="auto">
          <a:xfrm rot="5400000">
            <a:off x="2856707" y="3813969"/>
            <a:ext cx="76200" cy="269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 bwMode="auto">
          <a:xfrm>
            <a:off x="2813050" y="3789363"/>
            <a:ext cx="98425" cy="0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Куб 88"/>
          <p:cNvSpPr/>
          <p:nvPr/>
        </p:nvSpPr>
        <p:spPr bwMode="auto">
          <a:xfrm>
            <a:off x="3786188" y="4573588"/>
            <a:ext cx="714375" cy="192087"/>
          </a:xfrm>
          <a:prstGeom prst="cube">
            <a:avLst>
              <a:gd name="adj" fmla="val 49728"/>
            </a:avLst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0" name="Куб 89"/>
          <p:cNvSpPr/>
          <p:nvPr/>
        </p:nvSpPr>
        <p:spPr bwMode="auto">
          <a:xfrm>
            <a:off x="4054475" y="4083050"/>
            <a:ext cx="195263" cy="552450"/>
          </a:xfrm>
          <a:prstGeom prst="cube">
            <a:avLst>
              <a:gd name="adj" fmla="val 198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1" name="Цилиндр 90"/>
          <p:cNvSpPr/>
          <p:nvPr/>
        </p:nvSpPr>
        <p:spPr bwMode="auto">
          <a:xfrm>
            <a:off x="4281488" y="4549775"/>
            <a:ext cx="109537" cy="80963"/>
          </a:xfrm>
          <a:prstGeom prst="can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2" name="Цилиндр 91"/>
          <p:cNvSpPr/>
          <p:nvPr/>
        </p:nvSpPr>
        <p:spPr bwMode="auto">
          <a:xfrm>
            <a:off x="3916363" y="4548188"/>
            <a:ext cx="109537" cy="80962"/>
          </a:xfrm>
          <a:prstGeom prst="can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3" name="Цилиндр 92"/>
          <p:cNvSpPr/>
          <p:nvPr/>
        </p:nvSpPr>
        <p:spPr bwMode="auto">
          <a:xfrm>
            <a:off x="4013200" y="4000500"/>
            <a:ext cx="260350" cy="127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4" name="Цилиндр 93"/>
          <p:cNvSpPr/>
          <p:nvPr/>
        </p:nvSpPr>
        <p:spPr bwMode="auto">
          <a:xfrm>
            <a:off x="4051300" y="3978275"/>
            <a:ext cx="190500" cy="4286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5" name="Овал 94"/>
          <p:cNvSpPr/>
          <p:nvPr/>
        </p:nvSpPr>
        <p:spPr bwMode="auto">
          <a:xfrm>
            <a:off x="4033905" y="3857625"/>
            <a:ext cx="227303" cy="144968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96" name="Прямая соединительная линия 95"/>
          <p:cNvCxnSpPr/>
          <p:nvPr/>
        </p:nvCxnSpPr>
        <p:spPr bwMode="auto">
          <a:xfrm rot="16200000" flipH="1">
            <a:off x="4085431" y="3937794"/>
            <a:ext cx="65088" cy="31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 bwMode="auto">
          <a:xfrm rot="5400000">
            <a:off x="4147344" y="3940969"/>
            <a:ext cx="66675" cy="269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 bwMode="auto">
          <a:xfrm>
            <a:off x="4098925" y="3921125"/>
            <a:ext cx="98425" cy="1588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Полилиния 56"/>
          <p:cNvSpPr/>
          <p:nvPr/>
        </p:nvSpPr>
        <p:spPr>
          <a:xfrm>
            <a:off x="1985963" y="4581525"/>
            <a:ext cx="663575" cy="198438"/>
          </a:xfrm>
          <a:custGeom>
            <a:avLst/>
            <a:gdLst>
              <a:gd name="connsiteX0" fmla="*/ 0 w 647422"/>
              <a:gd name="connsiteY0" fmla="*/ 46721 h 181323"/>
              <a:gd name="connsiteX1" fmla="*/ 266978 w 647422"/>
              <a:gd name="connsiteY1" fmla="*/ 173536 h 181323"/>
              <a:gd name="connsiteX2" fmla="*/ 647422 w 647422"/>
              <a:gd name="connsiteY2" fmla="*/ 0 h 181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7422" h="181323">
                <a:moveTo>
                  <a:pt x="0" y="46721"/>
                </a:moveTo>
                <a:cubicBezTo>
                  <a:pt x="79537" y="114022"/>
                  <a:pt x="159074" y="181323"/>
                  <a:pt x="266978" y="173536"/>
                </a:cubicBezTo>
                <a:cubicBezTo>
                  <a:pt x="374882" y="165749"/>
                  <a:pt x="511152" y="82874"/>
                  <a:pt x="647422" y="0"/>
                </a:cubicBezTo>
              </a:path>
            </a:pathLst>
          </a:custGeom>
          <a:ln w="25400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8" name="Полилиния 57"/>
          <p:cNvSpPr/>
          <p:nvPr/>
        </p:nvSpPr>
        <p:spPr>
          <a:xfrm>
            <a:off x="682625" y="4659313"/>
            <a:ext cx="912813" cy="1227137"/>
          </a:xfrm>
          <a:custGeom>
            <a:avLst/>
            <a:gdLst>
              <a:gd name="connsiteX0" fmla="*/ 913288 w 913288"/>
              <a:gd name="connsiteY0" fmla="*/ 0 h 1228099"/>
              <a:gd name="connsiteX1" fmla="*/ 739752 w 913288"/>
              <a:gd name="connsiteY1" fmla="*/ 567328 h 1228099"/>
              <a:gd name="connsiteX2" fmla="*/ 12237 w 913288"/>
              <a:gd name="connsiteY2" fmla="*/ 820958 h 1228099"/>
              <a:gd name="connsiteX3" fmla="*/ 813171 w 913288"/>
              <a:gd name="connsiteY3" fmla="*/ 1228099 h 1228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3288" h="1228099">
                <a:moveTo>
                  <a:pt x="913288" y="0"/>
                </a:moveTo>
                <a:cubicBezTo>
                  <a:pt x="901607" y="215251"/>
                  <a:pt x="889927" y="430502"/>
                  <a:pt x="739752" y="567328"/>
                </a:cubicBezTo>
                <a:cubicBezTo>
                  <a:pt x="589577" y="704154"/>
                  <a:pt x="0" y="710829"/>
                  <a:pt x="12237" y="820958"/>
                </a:cubicBezTo>
                <a:cubicBezTo>
                  <a:pt x="24474" y="931087"/>
                  <a:pt x="418822" y="1079593"/>
                  <a:pt x="813171" y="1228099"/>
                </a:cubicBezTo>
              </a:path>
            </a:pathLst>
          </a:custGeom>
          <a:ln w="25400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9" name="Полилиния 58"/>
          <p:cNvSpPr/>
          <p:nvPr/>
        </p:nvSpPr>
        <p:spPr>
          <a:xfrm>
            <a:off x="3109913" y="4565650"/>
            <a:ext cx="847725" cy="141288"/>
          </a:xfrm>
          <a:custGeom>
            <a:avLst/>
            <a:gdLst>
              <a:gd name="connsiteX0" fmla="*/ 0 w 847655"/>
              <a:gd name="connsiteY0" fmla="*/ 0 h 141276"/>
              <a:gd name="connsiteX1" fmla="*/ 320374 w 847655"/>
              <a:gd name="connsiteY1" fmla="*/ 133489 h 141276"/>
              <a:gd name="connsiteX2" fmla="*/ 847655 w 847655"/>
              <a:gd name="connsiteY2" fmla="*/ 46721 h 141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7655" h="141276">
                <a:moveTo>
                  <a:pt x="0" y="0"/>
                </a:moveTo>
                <a:cubicBezTo>
                  <a:pt x="89549" y="62851"/>
                  <a:pt x="179098" y="125702"/>
                  <a:pt x="320374" y="133489"/>
                </a:cubicBezTo>
                <a:cubicBezTo>
                  <a:pt x="461650" y="141276"/>
                  <a:pt x="654652" y="93998"/>
                  <a:pt x="847655" y="46721"/>
                </a:cubicBezTo>
              </a:path>
            </a:pathLst>
          </a:custGeom>
          <a:ln w="25400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0" name="Полилиния 59"/>
          <p:cNvSpPr/>
          <p:nvPr/>
        </p:nvSpPr>
        <p:spPr>
          <a:xfrm>
            <a:off x="4398963" y="4552950"/>
            <a:ext cx="1527175" cy="1303338"/>
          </a:xfrm>
          <a:custGeom>
            <a:avLst/>
            <a:gdLst>
              <a:gd name="connsiteX0" fmla="*/ 0 w 1528450"/>
              <a:gd name="connsiteY0" fmla="*/ 32260 h 1303743"/>
              <a:gd name="connsiteX1" fmla="*/ 353746 w 1528450"/>
              <a:gd name="connsiteY1" fmla="*/ 139051 h 1303743"/>
              <a:gd name="connsiteX2" fmla="*/ 400467 w 1528450"/>
              <a:gd name="connsiteY2" fmla="*/ 866566 h 1303743"/>
              <a:gd name="connsiteX3" fmla="*/ 1361589 w 1528450"/>
              <a:gd name="connsiteY3" fmla="*/ 1287057 h 1303743"/>
              <a:gd name="connsiteX4" fmla="*/ 1401635 w 1528450"/>
              <a:gd name="connsiteY4" fmla="*/ 766450 h 1303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8450" h="1303743">
                <a:moveTo>
                  <a:pt x="0" y="32260"/>
                </a:moveTo>
                <a:cubicBezTo>
                  <a:pt x="143501" y="16130"/>
                  <a:pt x="287002" y="0"/>
                  <a:pt x="353746" y="139051"/>
                </a:cubicBezTo>
                <a:cubicBezTo>
                  <a:pt x="420490" y="278102"/>
                  <a:pt x="232493" y="675232"/>
                  <a:pt x="400467" y="866566"/>
                </a:cubicBezTo>
                <a:cubicBezTo>
                  <a:pt x="568441" y="1057900"/>
                  <a:pt x="1194728" y="1303743"/>
                  <a:pt x="1361589" y="1287057"/>
                </a:cubicBezTo>
                <a:cubicBezTo>
                  <a:pt x="1528450" y="1270371"/>
                  <a:pt x="1465042" y="1018410"/>
                  <a:pt x="1401635" y="766450"/>
                </a:cubicBezTo>
              </a:path>
            </a:pathLst>
          </a:custGeom>
          <a:ln w="25400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6" name="Полилиния 65"/>
          <p:cNvSpPr/>
          <p:nvPr/>
        </p:nvSpPr>
        <p:spPr>
          <a:xfrm>
            <a:off x="2817813" y="5292725"/>
            <a:ext cx="3657600" cy="1322388"/>
          </a:xfrm>
          <a:custGeom>
            <a:avLst/>
            <a:gdLst>
              <a:gd name="connsiteX0" fmla="*/ 733078 w 3657601"/>
              <a:gd name="connsiteY0" fmla="*/ 213582 h 1322654"/>
              <a:gd name="connsiteX1" fmla="*/ 132377 w 3657601"/>
              <a:gd name="connsiteY1" fmla="*/ 867679 h 1322654"/>
              <a:gd name="connsiteX2" fmla="*/ 1527338 w 3657601"/>
              <a:gd name="connsiteY2" fmla="*/ 1308193 h 1322654"/>
              <a:gd name="connsiteX3" fmla="*/ 3342789 w 3657601"/>
              <a:gd name="connsiteY3" fmla="*/ 954447 h 1322654"/>
              <a:gd name="connsiteX4" fmla="*/ 3416208 w 3657601"/>
              <a:gd name="connsiteY4" fmla="*/ 0 h 1322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7601" h="1322654">
                <a:moveTo>
                  <a:pt x="733078" y="213582"/>
                </a:moveTo>
                <a:cubicBezTo>
                  <a:pt x="366539" y="449413"/>
                  <a:pt x="0" y="685244"/>
                  <a:pt x="132377" y="867679"/>
                </a:cubicBezTo>
                <a:cubicBezTo>
                  <a:pt x="264754" y="1050114"/>
                  <a:pt x="992269" y="1293732"/>
                  <a:pt x="1527338" y="1308193"/>
                </a:cubicBezTo>
                <a:cubicBezTo>
                  <a:pt x="2062407" y="1322654"/>
                  <a:pt x="3027977" y="1172479"/>
                  <a:pt x="3342789" y="954447"/>
                </a:cubicBezTo>
                <a:cubicBezTo>
                  <a:pt x="3657601" y="736415"/>
                  <a:pt x="3536904" y="368207"/>
                  <a:pt x="3416208" y="0"/>
                </a:cubicBezTo>
              </a:path>
            </a:pathLst>
          </a:custGeom>
          <a:ln w="25400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9" name="Полилиния 68"/>
          <p:cNvSpPr/>
          <p:nvPr/>
        </p:nvSpPr>
        <p:spPr>
          <a:xfrm>
            <a:off x="2128838" y="5187950"/>
            <a:ext cx="1868487" cy="871538"/>
          </a:xfrm>
          <a:custGeom>
            <a:avLst/>
            <a:gdLst>
              <a:gd name="connsiteX0" fmla="*/ 1868847 w 1868847"/>
              <a:gd name="connsiteY0" fmla="*/ 324824 h 871016"/>
              <a:gd name="connsiteX1" fmla="*/ 1608543 w 1868847"/>
              <a:gd name="connsiteY1" fmla="*/ 4450 h 871016"/>
              <a:gd name="connsiteX2" fmla="*/ 667446 w 1868847"/>
              <a:gd name="connsiteY2" fmla="*/ 298126 h 871016"/>
              <a:gd name="connsiteX3" fmla="*/ 307025 w 1868847"/>
              <a:gd name="connsiteY3" fmla="*/ 805384 h 871016"/>
              <a:gd name="connsiteX4" fmla="*/ 0 w 1868847"/>
              <a:gd name="connsiteY4" fmla="*/ 691919 h 871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8847" h="871016">
                <a:moveTo>
                  <a:pt x="1868847" y="324824"/>
                </a:moveTo>
                <a:cubicBezTo>
                  <a:pt x="1838811" y="166862"/>
                  <a:pt x="1808776" y="8900"/>
                  <a:pt x="1608543" y="4450"/>
                </a:cubicBezTo>
                <a:cubicBezTo>
                  <a:pt x="1408310" y="0"/>
                  <a:pt x="884366" y="164637"/>
                  <a:pt x="667446" y="298126"/>
                </a:cubicBezTo>
                <a:cubicBezTo>
                  <a:pt x="450526" y="431615"/>
                  <a:pt x="418266" y="739752"/>
                  <a:pt x="307025" y="805384"/>
                </a:cubicBezTo>
                <a:cubicBezTo>
                  <a:pt x="195784" y="871016"/>
                  <a:pt x="97892" y="781467"/>
                  <a:pt x="0" y="691919"/>
                </a:cubicBezTo>
              </a:path>
            </a:pathLst>
          </a:custGeom>
          <a:ln w="25400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1" name="Группа 27"/>
          <p:cNvGrpSpPr>
            <a:grpSpLocks/>
          </p:cNvGrpSpPr>
          <p:nvPr/>
        </p:nvGrpSpPr>
        <p:grpSpPr bwMode="auto">
          <a:xfrm>
            <a:off x="357188" y="2714625"/>
            <a:ext cx="1857375" cy="2243138"/>
            <a:chOff x="928663" y="4429132"/>
            <a:chExt cx="1357322" cy="1671629"/>
          </a:xfrm>
        </p:grpSpPr>
        <p:pic>
          <p:nvPicPr>
            <p:cNvPr id="2125" name="Рисунок 3" descr="Гальванометр_.bmp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663" y="4429132"/>
              <a:ext cx="1357322" cy="1671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7" name="Прямая со стрелкой 6"/>
            <p:cNvCxnSpPr/>
            <p:nvPr/>
          </p:nvCxnSpPr>
          <p:spPr bwMode="auto">
            <a:xfrm rot="16200000" flipV="1">
              <a:off x="1353086" y="5236375"/>
              <a:ext cx="496875" cy="41764"/>
            </a:xfrm>
            <a:prstGeom prst="straightConnector1">
              <a:avLst/>
            </a:prstGeom>
            <a:ln w="38100" cap="rnd">
              <a:solidFill>
                <a:srgbClr val="FF0000"/>
              </a:solidFill>
              <a:bevel/>
              <a:tailEnd type="arrow"/>
            </a:ln>
            <a:effectLst>
              <a:outerShdw blurRad="50800" dist="50800" dir="5400000" algn="ctr" rotWithShape="0">
                <a:schemeClr val="bg1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27" name="TextBox 11"/>
            <p:cNvSpPr txBox="1">
              <a:spLocks noChangeArrowheads="1"/>
            </p:cNvSpPr>
            <p:nvPr/>
          </p:nvSpPr>
          <p:spPr bwMode="auto">
            <a:xfrm>
              <a:off x="1071538" y="4643446"/>
              <a:ext cx="14287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sz="2400" b="1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128" name="TextBox 14"/>
            <p:cNvSpPr txBox="1">
              <a:spLocks noChangeArrowheads="1"/>
            </p:cNvSpPr>
            <p:nvPr/>
          </p:nvSpPr>
          <p:spPr bwMode="auto">
            <a:xfrm>
              <a:off x="1428728" y="4566170"/>
              <a:ext cx="142876" cy="3440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400" b="1">
                  <a:solidFill>
                    <a:srgbClr val="0070C0"/>
                  </a:solidFill>
                  <a:latin typeface="Calibri" pitchFamily="34" charset="0"/>
                </a:rPr>
                <a:t>5</a:t>
              </a:r>
              <a:endParaRPr lang="ru-RU" sz="2400" b="1">
                <a:solidFill>
                  <a:srgbClr val="0070C0"/>
                </a:solidFill>
                <a:latin typeface="Calibri" pitchFamily="34" charset="0"/>
              </a:endParaRPr>
            </a:p>
          </p:txBody>
        </p:sp>
        <p:sp>
          <p:nvSpPr>
            <p:cNvPr id="2129" name="TextBox 15"/>
            <p:cNvSpPr txBox="1">
              <a:spLocks noChangeArrowheads="1"/>
            </p:cNvSpPr>
            <p:nvPr/>
          </p:nvSpPr>
          <p:spPr bwMode="auto">
            <a:xfrm flipH="1">
              <a:off x="1763930" y="4695316"/>
              <a:ext cx="395647" cy="3440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400" b="1">
                  <a:solidFill>
                    <a:srgbClr val="0070C0"/>
                  </a:solidFill>
                  <a:latin typeface="Calibri" pitchFamily="34" charset="0"/>
                </a:rPr>
                <a:t>10</a:t>
              </a:r>
              <a:endParaRPr lang="ru-RU" sz="2400" b="1">
                <a:solidFill>
                  <a:srgbClr val="0070C0"/>
                </a:solidFill>
                <a:latin typeface="Calibri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 bwMode="auto">
            <a:xfrm>
              <a:off x="1143282" y="5214667"/>
              <a:ext cx="366593" cy="461384"/>
            </a:xfrm>
            <a:prstGeom prst="rect">
              <a:avLst/>
            </a:prstGeom>
            <a:noFill/>
            <a:effectLst>
              <a:outerShdw blurRad="50800" dist="50800" dir="5400000" algn="ctr" rotWithShape="0">
                <a:schemeClr val="bg1"/>
              </a:outerShdw>
            </a:effectLst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solidFill>
                    <a:srgbClr val="FF0000"/>
                  </a:solidFill>
                  <a:latin typeface="+mn-lt"/>
                </a:rPr>
                <a:t>V</a:t>
              </a:r>
              <a:endParaRPr lang="ru-RU" sz="2400" b="1" dirty="0">
                <a:solidFill>
                  <a:srgbClr val="FF0000"/>
                </a:solidFill>
                <a:latin typeface="+mn-lt"/>
              </a:endParaRPr>
            </a:p>
          </p:txBody>
        </p:sp>
      </p:grpSp>
      <p:grpSp>
        <p:nvGrpSpPr>
          <p:cNvPr id="2052" name="Группа 28"/>
          <p:cNvGrpSpPr>
            <a:grpSpLocks/>
          </p:cNvGrpSpPr>
          <p:nvPr/>
        </p:nvGrpSpPr>
        <p:grpSpPr bwMode="auto">
          <a:xfrm>
            <a:off x="6429375" y="3500438"/>
            <a:ext cx="2000250" cy="2314575"/>
            <a:chOff x="987677" y="4368123"/>
            <a:chExt cx="1357322" cy="1671629"/>
          </a:xfrm>
        </p:grpSpPr>
        <p:pic>
          <p:nvPicPr>
            <p:cNvPr id="2119" name="Рисунок 3" descr="Гальванометр_.bmp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7677" y="4368123"/>
              <a:ext cx="1357322" cy="1671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1" name="Прямая со стрелкой 50"/>
            <p:cNvCxnSpPr/>
            <p:nvPr/>
          </p:nvCxnSpPr>
          <p:spPr bwMode="auto">
            <a:xfrm rot="16200000" flipV="1">
              <a:off x="1335106" y="5218407"/>
              <a:ext cx="569822" cy="4309"/>
            </a:xfrm>
            <a:prstGeom prst="straightConnector1">
              <a:avLst/>
            </a:prstGeom>
            <a:ln w="38100" cap="rnd">
              <a:solidFill>
                <a:srgbClr val="FF0000"/>
              </a:solidFill>
              <a:bevel/>
              <a:tailEnd type="arrow"/>
            </a:ln>
            <a:effectLst>
              <a:outerShdw blurRad="50800" dist="50800" dir="5400000" algn="ctr" rotWithShape="0">
                <a:schemeClr val="bg1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21" name="TextBox 11"/>
            <p:cNvSpPr txBox="1">
              <a:spLocks noChangeArrowheads="1"/>
            </p:cNvSpPr>
            <p:nvPr/>
          </p:nvSpPr>
          <p:spPr bwMode="auto">
            <a:xfrm>
              <a:off x="1133104" y="4626092"/>
              <a:ext cx="14287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sz="2400" b="1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122" name="TextBox 14"/>
            <p:cNvSpPr txBox="1">
              <a:spLocks noChangeArrowheads="1"/>
            </p:cNvSpPr>
            <p:nvPr/>
          </p:nvSpPr>
          <p:spPr bwMode="auto">
            <a:xfrm>
              <a:off x="1428728" y="4566170"/>
              <a:ext cx="142876" cy="333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400" b="1">
                  <a:solidFill>
                    <a:srgbClr val="0070C0"/>
                  </a:solidFill>
                  <a:latin typeface="Calibri" pitchFamily="34" charset="0"/>
                </a:rPr>
                <a:t>5</a:t>
              </a:r>
              <a:endParaRPr lang="ru-RU" sz="2400" b="1">
                <a:solidFill>
                  <a:srgbClr val="0070C0"/>
                </a:solidFill>
                <a:latin typeface="Calibri" pitchFamily="34" charset="0"/>
              </a:endParaRPr>
            </a:p>
          </p:txBody>
        </p:sp>
        <p:sp>
          <p:nvSpPr>
            <p:cNvPr id="2123" name="TextBox 15"/>
            <p:cNvSpPr txBox="1">
              <a:spLocks noChangeArrowheads="1"/>
            </p:cNvSpPr>
            <p:nvPr/>
          </p:nvSpPr>
          <p:spPr bwMode="auto">
            <a:xfrm flipH="1">
              <a:off x="1785916" y="4643446"/>
              <a:ext cx="413655" cy="333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400" b="1">
                  <a:solidFill>
                    <a:srgbClr val="0070C0"/>
                  </a:solidFill>
                  <a:latin typeface="Calibri" pitchFamily="34" charset="0"/>
                </a:rPr>
                <a:t>10</a:t>
              </a:r>
              <a:endParaRPr lang="ru-RU" sz="2400" b="1">
                <a:solidFill>
                  <a:srgbClr val="0070C0"/>
                </a:solidFill>
                <a:latin typeface="Calibri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 bwMode="auto">
            <a:xfrm>
              <a:off x="1142800" y="5215402"/>
              <a:ext cx="367339" cy="460902"/>
            </a:xfrm>
            <a:prstGeom prst="rect">
              <a:avLst/>
            </a:prstGeom>
            <a:noFill/>
            <a:effectLst>
              <a:outerShdw blurRad="50800" dist="50800" dir="5400000" algn="ctr" rotWithShape="0">
                <a:schemeClr val="bg1"/>
              </a:outerShdw>
            </a:effectLst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solidFill>
                    <a:srgbClr val="FF0000"/>
                  </a:solidFill>
                  <a:latin typeface="+mn-lt"/>
                </a:rPr>
                <a:t>V</a:t>
              </a:r>
              <a:endParaRPr lang="ru-RU" sz="2400" b="1" dirty="0">
                <a:solidFill>
                  <a:srgbClr val="FF0000"/>
                </a:solidFill>
                <a:latin typeface="+mn-lt"/>
              </a:endParaRPr>
            </a:p>
          </p:txBody>
        </p:sp>
      </p:grpSp>
      <p:grpSp>
        <p:nvGrpSpPr>
          <p:cNvPr id="2053" name="Группа 56"/>
          <p:cNvGrpSpPr>
            <a:grpSpLocks/>
          </p:cNvGrpSpPr>
          <p:nvPr/>
        </p:nvGrpSpPr>
        <p:grpSpPr bwMode="auto">
          <a:xfrm>
            <a:off x="3357563" y="5286375"/>
            <a:ext cx="1143000" cy="1214438"/>
            <a:chOff x="3571875" y="2500313"/>
            <a:chExt cx="1428750" cy="1928812"/>
          </a:xfrm>
        </p:grpSpPr>
        <p:sp>
          <p:nvSpPr>
            <p:cNvPr id="45" name="Куб 44"/>
            <p:cNvSpPr/>
            <p:nvPr/>
          </p:nvSpPr>
          <p:spPr>
            <a:xfrm>
              <a:off x="3571875" y="2641507"/>
              <a:ext cx="1428750" cy="1787618"/>
            </a:xfrm>
            <a:prstGeom prst="cube">
              <a:avLst>
                <a:gd name="adj" fmla="val 15725"/>
              </a:avLst>
            </a:prstGeom>
            <a:solidFill>
              <a:srgbClr val="799FCD"/>
            </a:solidFill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46" name="Цилиндр 45"/>
            <p:cNvSpPr/>
            <p:nvPr/>
          </p:nvSpPr>
          <p:spPr>
            <a:xfrm>
              <a:off x="3805238" y="2500313"/>
              <a:ext cx="239712" cy="273050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47" name="Плюс 46"/>
            <p:cNvSpPr/>
            <p:nvPr/>
          </p:nvSpPr>
          <p:spPr>
            <a:xfrm>
              <a:off x="3641328" y="2928938"/>
              <a:ext cx="359173" cy="355507"/>
            </a:xfrm>
            <a:prstGeom prst="mathPlus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48" name="Минус 47"/>
            <p:cNvSpPr/>
            <p:nvPr/>
          </p:nvSpPr>
          <p:spPr>
            <a:xfrm>
              <a:off x="4355703" y="2916332"/>
              <a:ext cx="359173" cy="355506"/>
            </a:xfrm>
            <a:prstGeom prst="mathMinus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49" name="Цилиндр 48"/>
            <p:cNvSpPr/>
            <p:nvPr/>
          </p:nvSpPr>
          <p:spPr>
            <a:xfrm>
              <a:off x="4540250" y="2513013"/>
              <a:ext cx="241300" cy="273050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35" name="Куб 34"/>
          <p:cNvSpPr/>
          <p:nvPr/>
        </p:nvSpPr>
        <p:spPr bwMode="auto">
          <a:xfrm>
            <a:off x="1357313" y="5800725"/>
            <a:ext cx="928687" cy="201613"/>
          </a:xfrm>
          <a:prstGeom prst="cube">
            <a:avLst>
              <a:gd name="adj" fmla="val 61571"/>
            </a:avLst>
          </a:prstGeom>
          <a:solidFill>
            <a:schemeClr val="accent6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6" name="Цилиндр 35"/>
          <p:cNvSpPr/>
          <p:nvPr/>
        </p:nvSpPr>
        <p:spPr bwMode="auto">
          <a:xfrm>
            <a:off x="1455738" y="5724525"/>
            <a:ext cx="130175" cy="153988"/>
          </a:xfrm>
          <a:prstGeom prst="can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056" name="Группа 65"/>
          <p:cNvGrpSpPr>
            <a:grpSpLocks/>
          </p:cNvGrpSpPr>
          <p:nvPr/>
        </p:nvGrpSpPr>
        <p:grpSpPr bwMode="auto">
          <a:xfrm rot="1819061">
            <a:off x="1703388" y="5459413"/>
            <a:ext cx="508000" cy="379412"/>
            <a:chOff x="1160557" y="4929198"/>
            <a:chExt cx="984740" cy="673783"/>
          </a:xfrm>
        </p:grpSpPr>
        <p:sp>
          <p:nvSpPr>
            <p:cNvPr id="42" name="Половина рамки 31"/>
            <p:cNvSpPr>
              <a:spLocks noChangeArrowheads="1"/>
            </p:cNvSpPr>
            <p:nvPr/>
          </p:nvSpPr>
          <p:spPr bwMode="auto">
            <a:xfrm rot="14343897">
              <a:off x="1577536" y="5047422"/>
              <a:ext cx="358037" cy="750864"/>
            </a:xfrm>
            <a:custGeom>
              <a:avLst/>
              <a:gdLst>
                <a:gd name="T0" fmla="*/ 327422 w 357187"/>
                <a:gd name="T1" fmla="*/ 59531 h 714375"/>
                <a:gd name="T2" fmla="*/ 59531 w 357187"/>
                <a:gd name="T3" fmla="*/ 595313 h 714375"/>
                <a:gd name="T4" fmla="*/ 0 w 357187"/>
                <a:gd name="T5" fmla="*/ 357188 h 714375"/>
                <a:gd name="T6" fmla="*/ 178594 w 357187"/>
                <a:gd name="T7" fmla="*/ 0 h 714375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357187"/>
                <a:gd name="T13" fmla="*/ 0 h 714375"/>
                <a:gd name="T14" fmla="*/ 357187 w 357187"/>
                <a:gd name="T15" fmla="*/ 714375 h 7143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57187" h="714375">
                  <a:moveTo>
                    <a:pt x="0" y="0"/>
                  </a:moveTo>
                  <a:lnTo>
                    <a:pt x="357187" y="0"/>
                  </a:lnTo>
                  <a:lnTo>
                    <a:pt x="297657" y="119061"/>
                  </a:lnTo>
                  <a:lnTo>
                    <a:pt x="119061" y="119061"/>
                  </a:lnTo>
                  <a:lnTo>
                    <a:pt x="119061" y="476252"/>
                  </a:lnTo>
                  <a:lnTo>
                    <a:pt x="0" y="714375"/>
                  </a:lnTo>
                  <a:close/>
                </a:path>
              </a:pathLst>
            </a:custGeom>
            <a:solidFill>
              <a:srgbClr val="FFFF00"/>
            </a:solidFill>
            <a:ln w="25400" algn="ctr">
              <a:solidFill>
                <a:srgbClr val="FFC000"/>
              </a:solidFill>
              <a:miter lim="800000"/>
              <a:headEnd/>
              <a:tailEnd/>
            </a:ln>
          </p:spPr>
          <p:txBody>
            <a:bodyPr vert="eaVert" anchor="ctr"/>
            <a:lstStyle/>
            <a:p>
              <a:pPr algn="ctr"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43" name="Цилиндр 42"/>
            <p:cNvSpPr/>
            <p:nvPr/>
          </p:nvSpPr>
          <p:spPr bwMode="auto">
            <a:xfrm rot="19694077">
              <a:off x="1212791" y="5424553"/>
              <a:ext cx="473906" cy="152236"/>
            </a:xfrm>
            <a:prstGeom prst="can">
              <a:avLst/>
            </a:prstGeom>
            <a:gradFill flip="none" rotWithShape="1">
              <a:gsLst>
                <a:gs pos="50000">
                  <a:srgbClr val="FFFFFF"/>
                </a:gs>
                <a:gs pos="100000">
                  <a:srgbClr val="808080"/>
                </a:gs>
              </a:gsLst>
              <a:lin ang="0" scaled="1"/>
              <a:tileRect/>
            </a:gra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44" name="Цилиндр 43"/>
            <p:cNvSpPr/>
            <p:nvPr/>
          </p:nvSpPr>
          <p:spPr bwMode="auto">
            <a:xfrm rot="19694077">
              <a:off x="1160528" y="4928321"/>
              <a:ext cx="218490" cy="586389"/>
            </a:xfrm>
            <a:prstGeom prst="can">
              <a:avLst/>
            </a:prstGeom>
            <a:gradFill flip="none" rotWithShape="1">
              <a:gsLst>
                <a:gs pos="50000">
                  <a:srgbClr val="FFFFFF"/>
                </a:gs>
                <a:gs pos="100000">
                  <a:srgbClr val="808080"/>
                </a:gs>
              </a:gsLst>
              <a:lin ang="0" scaled="1"/>
              <a:tileRect/>
            </a:gra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38" name="Прямоугольник 37"/>
          <p:cNvSpPr/>
          <p:nvPr/>
        </p:nvSpPr>
        <p:spPr bwMode="auto">
          <a:xfrm>
            <a:off x="1597025" y="5827713"/>
            <a:ext cx="231775" cy="39687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9" name="Прямоугольник 38"/>
          <p:cNvSpPr/>
          <p:nvPr/>
        </p:nvSpPr>
        <p:spPr bwMode="auto">
          <a:xfrm>
            <a:off x="1757363" y="5794375"/>
            <a:ext cx="117475" cy="87313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0" name="Прямоугольник 39"/>
          <p:cNvSpPr/>
          <p:nvPr/>
        </p:nvSpPr>
        <p:spPr bwMode="auto">
          <a:xfrm>
            <a:off x="2014538" y="5794375"/>
            <a:ext cx="115887" cy="79375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" name="Цилиндр 40"/>
          <p:cNvSpPr/>
          <p:nvPr/>
        </p:nvSpPr>
        <p:spPr bwMode="auto">
          <a:xfrm>
            <a:off x="2060575" y="5727700"/>
            <a:ext cx="131763" cy="153988"/>
          </a:xfrm>
          <a:prstGeom prst="can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061" name="Группа 61"/>
          <p:cNvGrpSpPr>
            <a:grpSpLocks/>
          </p:cNvGrpSpPr>
          <p:nvPr/>
        </p:nvGrpSpPr>
        <p:grpSpPr bwMode="auto">
          <a:xfrm>
            <a:off x="2500313" y="3286125"/>
            <a:ext cx="1000125" cy="1479550"/>
            <a:chOff x="2500313" y="3714750"/>
            <a:chExt cx="714375" cy="1050925"/>
          </a:xfrm>
        </p:grpSpPr>
        <p:sp>
          <p:nvSpPr>
            <p:cNvPr id="25" name="Куб 24"/>
            <p:cNvSpPr/>
            <p:nvPr/>
          </p:nvSpPr>
          <p:spPr bwMode="auto">
            <a:xfrm>
              <a:off x="2500313" y="4544665"/>
              <a:ext cx="714375" cy="221010"/>
            </a:xfrm>
            <a:prstGeom prst="cube">
              <a:avLst>
                <a:gd name="adj" fmla="val 49728"/>
              </a:avLst>
            </a:prstGeom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6" name="Куб 25"/>
            <p:cNvSpPr/>
            <p:nvPr/>
          </p:nvSpPr>
          <p:spPr bwMode="auto">
            <a:xfrm>
              <a:off x="2769054" y="3976354"/>
              <a:ext cx="195036" cy="640478"/>
            </a:xfrm>
            <a:prstGeom prst="cube">
              <a:avLst>
                <a:gd name="adj" fmla="val 1986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7" name="Цилиндр 26"/>
            <p:cNvSpPr/>
            <p:nvPr/>
          </p:nvSpPr>
          <p:spPr bwMode="auto">
            <a:xfrm>
              <a:off x="2995839" y="4515347"/>
              <a:ext cx="108857" cy="93591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8" name="Цилиндр 27"/>
            <p:cNvSpPr/>
            <p:nvPr/>
          </p:nvSpPr>
          <p:spPr bwMode="auto">
            <a:xfrm>
              <a:off x="2630714" y="4513092"/>
              <a:ext cx="108857" cy="93591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9" name="Цилиндр 28"/>
            <p:cNvSpPr/>
            <p:nvPr/>
          </p:nvSpPr>
          <p:spPr bwMode="auto">
            <a:xfrm>
              <a:off x="2727099" y="3879380"/>
              <a:ext cx="260804" cy="147716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0" name="Цилиндр 29"/>
            <p:cNvSpPr/>
            <p:nvPr/>
          </p:nvSpPr>
          <p:spPr bwMode="auto">
            <a:xfrm>
              <a:off x="2765652" y="3855701"/>
              <a:ext cx="190500" cy="49614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1" name="Овал 30"/>
            <p:cNvSpPr/>
            <p:nvPr/>
          </p:nvSpPr>
          <p:spPr bwMode="auto">
            <a:xfrm>
              <a:off x="2748030" y="3714750"/>
              <a:ext cx="227303" cy="167777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32" name="Прямая соединительная линия 31"/>
            <p:cNvCxnSpPr/>
            <p:nvPr/>
          </p:nvCxnSpPr>
          <p:spPr bwMode="auto">
            <a:xfrm rot="16200000" flipH="1">
              <a:off x="2795906" y="3809944"/>
              <a:ext cx="73294" cy="317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 bwMode="auto">
            <a:xfrm rot="5400000">
              <a:off x="2856582" y="3813903"/>
              <a:ext cx="76677" cy="272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 bwMode="auto">
            <a:xfrm>
              <a:off x="2813277" y="3789172"/>
              <a:ext cx="98651" cy="0"/>
            </a:xfrm>
            <a:prstGeom prst="line">
              <a:avLst/>
            </a:prstGeom>
            <a:ln w="444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62" name="Группа 62"/>
          <p:cNvGrpSpPr>
            <a:grpSpLocks/>
          </p:cNvGrpSpPr>
          <p:nvPr/>
        </p:nvGrpSpPr>
        <p:grpSpPr bwMode="auto">
          <a:xfrm>
            <a:off x="3786188" y="3571875"/>
            <a:ext cx="1071562" cy="1336675"/>
            <a:chOff x="3786188" y="3857625"/>
            <a:chExt cx="714375" cy="908050"/>
          </a:xfrm>
        </p:grpSpPr>
        <p:sp>
          <p:nvSpPr>
            <p:cNvPr id="15" name="Куб 14"/>
            <p:cNvSpPr/>
            <p:nvPr/>
          </p:nvSpPr>
          <p:spPr bwMode="auto">
            <a:xfrm>
              <a:off x="3786188" y="4573712"/>
              <a:ext cx="714375" cy="191963"/>
            </a:xfrm>
            <a:prstGeom prst="cube">
              <a:avLst>
                <a:gd name="adj" fmla="val 49728"/>
              </a:avLst>
            </a:prstGeom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6" name="Куб 15"/>
            <p:cNvSpPr/>
            <p:nvPr/>
          </p:nvSpPr>
          <p:spPr bwMode="auto">
            <a:xfrm>
              <a:off x="4053946" y="4083020"/>
              <a:ext cx="195792" cy="552163"/>
            </a:xfrm>
            <a:prstGeom prst="cube">
              <a:avLst>
                <a:gd name="adj" fmla="val 1986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7" name="Цилиндр 16"/>
            <p:cNvSpPr/>
            <p:nvPr/>
          </p:nvSpPr>
          <p:spPr bwMode="auto">
            <a:xfrm>
              <a:off x="4281488" y="4549986"/>
              <a:ext cx="109008" cy="80884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8" name="Цилиндр 17"/>
            <p:cNvSpPr/>
            <p:nvPr/>
          </p:nvSpPr>
          <p:spPr bwMode="auto">
            <a:xfrm>
              <a:off x="3916363" y="4547829"/>
              <a:ext cx="109009" cy="80884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9" name="Цилиндр 18"/>
            <p:cNvSpPr/>
            <p:nvPr/>
          </p:nvSpPr>
          <p:spPr bwMode="auto">
            <a:xfrm>
              <a:off x="4012671" y="3999980"/>
              <a:ext cx="260350" cy="127256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" name="Цилиндр 19"/>
            <p:cNvSpPr/>
            <p:nvPr/>
          </p:nvSpPr>
          <p:spPr bwMode="auto">
            <a:xfrm>
              <a:off x="4050771" y="3978411"/>
              <a:ext cx="190500" cy="43138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1" name="Овал 20"/>
            <p:cNvSpPr/>
            <p:nvPr/>
          </p:nvSpPr>
          <p:spPr bwMode="auto">
            <a:xfrm>
              <a:off x="4033905" y="3857625"/>
              <a:ext cx="227303" cy="14496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22" name="Прямая соединительная линия 21"/>
            <p:cNvCxnSpPr/>
            <p:nvPr/>
          </p:nvCxnSpPr>
          <p:spPr bwMode="auto">
            <a:xfrm rot="16200000" flipH="1">
              <a:off x="4085093" y="3937732"/>
              <a:ext cx="64707" cy="317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 bwMode="auto">
            <a:xfrm rot="5400000">
              <a:off x="4146985" y="3941456"/>
              <a:ext cx="66864" cy="2645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 bwMode="auto">
            <a:xfrm>
              <a:off x="4098396" y="3921254"/>
              <a:ext cx="98425" cy="1078"/>
            </a:xfrm>
            <a:prstGeom prst="line">
              <a:avLst/>
            </a:prstGeom>
            <a:ln w="444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Полилиния 8"/>
          <p:cNvSpPr/>
          <p:nvPr/>
        </p:nvSpPr>
        <p:spPr>
          <a:xfrm>
            <a:off x="1985963" y="4581525"/>
            <a:ext cx="663575" cy="198438"/>
          </a:xfrm>
          <a:custGeom>
            <a:avLst/>
            <a:gdLst>
              <a:gd name="connsiteX0" fmla="*/ 0 w 647422"/>
              <a:gd name="connsiteY0" fmla="*/ 46721 h 181323"/>
              <a:gd name="connsiteX1" fmla="*/ 266978 w 647422"/>
              <a:gd name="connsiteY1" fmla="*/ 173536 h 181323"/>
              <a:gd name="connsiteX2" fmla="*/ 647422 w 647422"/>
              <a:gd name="connsiteY2" fmla="*/ 0 h 181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7422" h="181323">
                <a:moveTo>
                  <a:pt x="0" y="46721"/>
                </a:moveTo>
                <a:cubicBezTo>
                  <a:pt x="79537" y="114022"/>
                  <a:pt x="159074" y="181323"/>
                  <a:pt x="266978" y="173536"/>
                </a:cubicBezTo>
                <a:cubicBezTo>
                  <a:pt x="374882" y="165749"/>
                  <a:pt x="511152" y="82874"/>
                  <a:pt x="647422" y="0"/>
                </a:cubicBezTo>
              </a:path>
            </a:pathLst>
          </a:custGeom>
          <a:ln w="25400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682625" y="4659313"/>
            <a:ext cx="912813" cy="1227137"/>
          </a:xfrm>
          <a:custGeom>
            <a:avLst/>
            <a:gdLst>
              <a:gd name="connsiteX0" fmla="*/ 913288 w 913288"/>
              <a:gd name="connsiteY0" fmla="*/ 0 h 1228099"/>
              <a:gd name="connsiteX1" fmla="*/ 739752 w 913288"/>
              <a:gd name="connsiteY1" fmla="*/ 567328 h 1228099"/>
              <a:gd name="connsiteX2" fmla="*/ 12237 w 913288"/>
              <a:gd name="connsiteY2" fmla="*/ 820958 h 1228099"/>
              <a:gd name="connsiteX3" fmla="*/ 813171 w 913288"/>
              <a:gd name="connsiteY3" fmla="*/ 1228099 h 1228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3288" h="1228099">
                <a:moveTo>
                  <a:pt x="913288" y="0"/>
                </a:moveTo>
                <a:cubicBezTo>
                  <a:pt x="901607" y="215251"/>
                  <a:pt x="889927" y="430502"/>
                  <a:pt x="739752" y="567328"/>
                </a:cubicBezTo>
                <a:cubicBezTo>
                  <a:pt x="589577" y="704154"/>
                  <a:pt x="0" y="710829"/>
                  <a:pt x="12237" y="820958"/>
                </a:cubicBezTo>
                <a:cubicBezTo>
                  <a:pt x="24474" y="931087"/>
                  <a:pt x="418822" y="1079593"/>
                  <a:pt x="813171" y="1228099"/>
                </a:cubicBezTo>
              </a:path>
            </a:pathLst>
          </a:custGeom>
          <a:ln w="25400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3109913" y="4565650"/>
            <a:ext cx="847725" cy="141288"/>
          </a:xfrm>
          <a:custGeom>
            <a:avLst/>
            <a:gdLst>
              <a:gd name="connsiteX0" fmla="*/ 0 w 847655"/>
              <a:gd name="connsiteY0" fmla="*/ 0 h 141276"/>
              <a:gd name="connsiteX1" fmla="*/ 320374 w 847655"/>
              <a:gd name="connsiteY1" fmla="*/ 133489 h 141276"/>
              <a:gd name="connsiteX2" fmla="*/ 847655 w 847655"/>
              <a:gd name="connsiteY2" fmla="*/ 46721 h 141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7655" h="141276">
                <a:moveTo>
                  <a:pt x="0" y="0"/>
                </a:moveTo>
                <a:cubicBezTo>
                  <a:pt x="89549" y="62851"/>
                  <a:pt x="179098" y="125702"/>
                  <a:pt x="320374" y="133489"/>
                </a:cubicBezTo>
                <a:cubicBezTo>
                  <a:pt x="461650" y="141276"/>
                  <a:pt x="654652" y="93998"/>
                  <a:pt x="847655" y="46721"/>
                </a:cubicBezTo>
              </a:path>
            </a:pathLst>
          </a:custGeom>
          <a:ln w="25400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4714875" y="4643438"/>
            <a:ext cx="3173413" cy="1303337"/>
          </a:xfrm>
          <a:custGeom>
            <a:avLst/>
            <a:gdLst>
              <a:gd name="connsiteX0" fmla="*/ 0 w 1528450"/>
              <a:gd name="connsiteY0" fmla="*/ 32260 h 1303743"/>
              <a:gd name="connsiteX1" fmla="*/ 353746 w 1528450"/>
              <a:gd name="connsiteY1" fmla="*/ 139051 h 1303743"/>
              <a:gd name="connsiteX2" fmla="*/ 400467 w 1528450"/>
              <a:gd name="connsiteY2" fmla="*/ 866566 h 1303743"/>
              <a:gd name="connsiteX3" fmla="*/ 1361589 w 1528450"/>
              <a:gd name="connsiteY3" fmla="*/ 1287057 h 1303743"/>
              <a:gd name="connsiteX4" fmla="*/ 1401635 w 1528450"/>
              <a:gd name="connsiteY4" fmla="*/ 766450 h 1303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8450" h="1303743">
                <a:moveTo>
                  <a:pt x="0" y="32260"/>
                </a:moveTo>
                <a:cubicBezTo>
                  <a:pt x="143501" y="16130"/>
                  <a:pt x="287002" y="0"/>
                  <a:pt x="353746" y="139051"/>
                </a:cubicBezTo>
                <a:cubicBezTo>
                  <a:pt x="420490" y="278102"/>
                  <a:pt x="232493" y="675232"/>
                  <a:pt x="400467" y="866566"/>
                </a:cubicBezTo>
                <a:cubicBezTo>
                  <a:pt x="568441" y="1057900"/>
                  <a:pt x="1194728" y="1303743"/>
                  <a:pt x="1361589" y="1287057"/>
                </a:cubicBezTo>
                <a:cubicBezTo>
                  <a:pt x="1528450" y="1270371"/>
                  <a:pt x="1465042" y="1018410"/>
                  <a:pt x="1401635" y="766450"/>
                </a:cubicBezTo>
              </a:path>
            </a:pathLst>
          </a:custGeom>
          <a:ln w="25400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2357438" y="5214938"/>
            <a:ext cx="6215062" cy="1322387"/>
          </a:xfrm>
          <a:custGeom>
            <a:avLst/>
            <a:gdLst>
              <a:gd name="connsiteX0" fmla="*/ 733078 w 3657601"/>
              <a:gd name="connsiteY0" fmla="*/ 213582 h 1322654"/>
              <a:gd name="connsiteX1" fmla="*/ 132377 w 3657601"/>
              <a:gd name="connsiteY1" fmla="*/ 867679 h 1322654"/>
              <a:gd name="connsiteX2" fmla="*/ 1527338 w 3657601"/>
              <a:gd name="connsiteY2" fmla="*/ 1308193 h 1322654"/>
              <a:gd name="connsiteX3" fmla="*/ 3342789 w 3657601"/>
              <a:gd name="connsiteY3" fmla="*/ 954447 h 1322654"/>
              <a:gd name="connsiteX4" fmla="*/ 3416208 w 3657601"/>
              <a:gd name="connsiteY4" fmla="*/ 0 h 1322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7601" h="1322654">
                <a:moveTo>
                  <a:pt x="733078" y="213582"/>
                </a:moveTo>
                <a:cubicBezTo>
                  <a:pt x="366539" y="449413"/>
                  <a:pt x="0" y="685244"/>
                  <a:pt x="132377" y="867679"/>
                </a:cubicBezTo>
                <a:cubicBezTo>
                  <a:pt x="264754" y="1050114"/>
                  <a:pt x="992269" y="1293732"/>
                  <a:pt x="1527338" y="1308193"/>
                </a:cubicBezTo>
                <a:cubicBezTo>
                  <a:pt x="2062407" y="1322654"/>
                  <a:pt x="3027977" y="1172479"/>
                  <a:pt x="3342789" y="954447"/>
                </a:cubicBezTo>
                <a:cubicBezTo>
                  <a:pt x="3657601" y="736415"/>
                  <a:pt x="3536904" y="368207"/>
                  <a:pt x="3416208" y="0"/>
                </a:cubicBezTo>
              </a:path>
            </a:pathLst>
          </a:custGeom>
          <a:ln w="25400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2143125" y="5143500"/>
            <a:ext cx="2011363" cy="871538"/>
          </a:xfrm>
          <a:custGeom>
            <a:avLst/>
            <a:gdLst>
              <a:gd name="connsiteX0" fmla="*/ 1868847 w 1868847"/>
              <a:gd name="connsiteY0" fmla="*/ 324824 h 871016"/>
              <a:gd name="connsiteX1" fmla="*/ 1608543 w 1868847"/>
              <a:gd name="connsiteY1" fmla="*/ 4450 h 871016"/>
              <a:gd name="connsiteX2" fmla="*/ 667446 w 1868847"/>
              <a:gd name="connsiteY2" fmla="*/ 298126 h 871016"/>
              <a:gd name="connsiteX3" fmla="*/ 307025 w 1868847"/>
              <a:gd name="connsiteY3" fmla="*/ 805384 h 871016"/>
              <a:gd name="connsiteX4" fmla="*/ 0 w 1868847"/>
              <a:gd name="connsiteY4" fmla="*/ 691919 h 871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8847" h="871016">
                <a:moveTo>
                  <a:pt x="1868847" y="324824"/>
                </a:moveTo>
                <a:cubicBezTo>
                  <a:pt x="1838811" y="166862"/>
                  <a:pt x="1808776" y="8900"/>
                  <a:pt x="1608543" y="4450"/>
                </a:cubicBezTo>
                <a:cubicBezTo>
                  <a:pt x="1408310" y="0"/>
                  <a:pt x="884366" y="164637"/>
                  <a:pt x="667446" y="298126"/>
                </a:cubicBezTo>
                <a:cubicBezTo>
                  <a:pt x="450526" y="431615"/>
                  <a:pt x="418266" y="739752"/>
                  <a:pt x="307025" y="805384"/>
                </a:cubicBezTo>
                <a:cubicBezTo>
                  <a:pt x="195784" y="871016"/>
                  <a:pt x="97892" y="781467"/>
                  <a:pt x="0" y="691919"/>
                </a:cubicBezTo>
              </a:path>
            </a:pathLst>
          </a:custGeom>
          <a:ln w="25400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4" name="Полилиния 63"/>
          <p:cNvSpPr/>
          <p:nvPr/>
        </p:nvSpPr>
        <p:spPr>
          <a:xfrm>
            <a:off x="1590675" y="4600575"/>
            <a:ext cx="1655763" cy="647700"/>
          </a:xfrm>
          <a:custGeom>
            <a:avLst/>
            <a:gdLst>
              <a:gd name="connsiteX0" fmla="*/ 0 w 1655762"/>
              <a:gd name="connsiteY0" fmla="*/ 85725 h 647700"/>
              <a:gd name="connsiteX1" fmla="*/ 381000 w 1655762"/>
              <a:gd name="connsiteY1" fmla="*/ 619125 h 647700"/>
              <a:gd name="connsiteX2" fmla="*/ 1362075 w 1655762"/>
              <a:gd name="connsiteY2" fmla="*/ 257175 h 647700"/>
              <a:gd name="connsiteX3" fmla="*/ 1628775 w 1655762"/>
              <a:gd name="connsiteY3" fmla="*/ 476250 h 647700"/>
              <a:gd name="connsiteX4" fmla="*/ 1524000 w 1655762"/>
              <a:gd name="connsiteY4" fmla="*/ 0 h 64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5762" h="647700">
                <a:moveTo>
                  <a:pt x="0" y="85725"/>
                </a:moveTo>
                <a:cubicBezTo>
                  <a:pt x="76993" y="338137"/>
                  <a:pt x="153987" y="590550"/>
                  <a:pt x="381000" y="619125"/>
                </a:cubicBezTo>
                <a:cubicBezTo>
                  <a:pt x="608013" y="647700"/>
                  <a:pt x="1154113" y="280987"/>
                  <a:pt x="1362075" y="257175"/>
                </a:cubicBezTo>
                <a:cubicBezTo>
                  <a:pt x="1570037" y="233363"/>
                  <a:pt x="1601788" y="519112"/>
                  <a:pt x="1628775" y="476250"/>
                </a:cubicBezTo>
                <a:cubicBezTo>
                  <a:pt x="1655762" y="433388"/>
                  <a:pt x="1589881" y="216694"/>
                  <a:pt x="1524000" y="0"/>
                </a:cubicBezTo>
              </a:path>
            </a:pathLst>
          </a:custGeom>
          <a:ln w="25400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5" name="Полилиния 64"/>
          <p:cNvSpPr/>
          <p:nvPr/>
        </p:nvSpPr>
        <p:spPr>
          <a:xfrm>
            <a:off x="3643313" y="4714875"/>
            <a:ext cx="4143375" cy="1630363"/>
          </a:xfrm>
          <a:custGeom>
            <a:avLst/>
            <a:gdLst>
              <a:gd name="connsiteX0" fmla="*/ 2435225 w 2435225"/>
              <a:gd name="connsiteY0" fmla="*/ 695325 h 1735137"/>
              <a:gd name="connsiteX1" fmla="*/ 1730375 w 2435225"/>
              <a:gd name="connsiteY1" fmla="*/ 1733550 h 1735137"/>
              <a:gd name="connsiteX2" fmla="*/ 730250 w 2435225"/>
              <a:gd name="connsiteY2" fmla="*/ 685800 h 1735137"/>
              <a:gd name="connsiteX3" fmla="*/ 82550 w 2435225"/>
              <a:gd name="connsiteY3" fmla="*/ 295275 h 1735137"/>
              <a:gd name="connsiteX4" fmla="*/ 234950 w 2435225"/>
              <a:gd name="connsiteY4" fmla="*/ 0 h 173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5225" h="1735137">
                <a:moveTo>
                  <a:pt x="2435225" y="695325"/>
                </a:moveTo>
                <a:cubicBezTo>
                  <a:pt x="2224881" y="1215231"/>
                  <a:pt x="2014537" y="1735137"/>
                  <a:pt x="1730375" y="1733550"/>
                </a:cubicBezTo>
                <a:cubicBezTo>
                  <a:pt x="1446213" y="1731963"/>
                  <a:pt x="1004888" y="925513"/>
                  <a:pt x="730250" y="685800"/>
                </a:cubicBezTo>
                <a:cubicBezTo>
                  <a:pt x="455613" y="446088"/>
                  <a:pt x="165100" y="409575"/>
                  <a:pt x="82550" y="295275"/>
                </a:cubicBezTo>
                <a:cubicBezTo>
                  <a:pt x="0" y="180975"/>
                  <a:pt x="117475" y="90487"/>
                  <a:pt x="234950" y="0"/>
                </a:cubicBezTo>
              </a:path>
            </a:pathLst>
          </a:custGeom>
          <a:ln w="25400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8" name="Группа 70"/>
          <p:cNvGrpSpPr>
            <a:grpSpLocks/>
          </p:cNvGrpSpPr>
          <p:nvPr/>
        </p:nvGrpSpPr>
        <p:grpSpPr bwMode="auto">
          <a:xfrm>
            <a:off x="3784600" y="214313"/>
            <a:ext cx="4219575" cy="3500437"/>
            <a:chOff x="3784594" y="214290"/>
            <a:chExt cx="4219605" cy="3500439"/>
          </a:xfrm>
        </p:grpSpPr>
        <p:graphicFrame>
          <p:nvGraphicFramePr>
            <p:cNvPr id="2050" name="Object 3"/>
            <p:cNvGraphicFramePr>
              <a:graphicFrameLocks noChangeAspect="1"/>
            </p:cNvGraphicFramePr>
            <p:nvPr/>
          </p:nvGraphicFramePr>
          <p:xfrm>
            <a:off x="3784594" y="214290"/>
            <a:ext cx="4219605" cy="35004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6" name="CorelDRAW" r:id="rId5" imgW="4954680" imgH="4491000" progId="CorelDRAW.Graphic.12">
                    <p:embed/>
                  </p:oleObj>
                </mc:Choice>
                <mc:Fallback>
                  <p:oleObj name="CorelDRAW" r:id="rId5" imgW="4954680" imgH="4491000" progId="CorelDRAW.Graphic.12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84594" y="214290"/>
                          <a:ext cx="4219605" cy="350043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81" name="TextBox 67"/>
            <p:cNvSpPr txBox="1">
              <a:spLocks noChangeArrowheads="1"/>
            </p:cNvSpPr>
            <p:nvPr/>
          </p:nvSpPr>
          <p:spPr bwMode="auto">
            <a:xfrm>
              <a:off x="4929190" y="571480"/>
              <a:ext cx="28575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1</a:t>
              </a:r>
              <a:endParaRPr lang="ru-RU"/>
            </a:p>
          </p:txBody>
        </p:sp>
        <p:sp>
          <p:nvSpPr>
            <p:cNvPr id="2082" name="TextBox 69"/>
            <p:cNvSpPr txBox="1">
              <a:spLocks noChangeArrowheads="1"/>
            </p:cNvSpPr>
            <p:nvPr/>
          </p:nvSpPr>
          <p:spPr bwMode="auto">
            <a:xfrm>
              <a:off x="6958030" y="581005"/>
              <a:ext cx="28575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2</a:t>
              </a:r>
              <a:endParaRPr lang="ru-RU"/>
            </a:p>
          </p:txBody>
        </p:sp>
      </p:grpSp>
      <p:grpSp>
        <p:nvGrpSpPr>
          <p:cNvPr id="2072" name="Группа 27"/>
          <p:cNvGrpSpPr>
            <a:grpSpLocks/>
          </p:cNvGrpSpPr>
          <p:nvPr/>
        </p:nvGrpSpPr>
        <p:grpSpPr bwMode="auto">
          <a:xfrm>
            <a:off x="1357313" y="142875"/>
            <a:ext cx="1857375" cy="2243138"/>
            <a:chOff x="928663" y="4429132"/>
            <a:chExt cx="1357322" cy="1671629"/>
          </a:xfrm>
        </p:grpSpPr>
        <p:pic>
          <p:nvPicPr>
            <p:cNvPr id="2075" name="Рисунок 3" descr="Гальванометр_.bmp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663" y="4429132"/>
              <a:ext cx="1357322" cy="1671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69" name="Прямая со стрелкой 6"/>
            <p:cNvCxnSpPr/>
            <p:nvPr/>
          </p:nvCxnSpPr>
          <p:spPr bwMode="auto">
            <a:xfrm rot="16200000" flipV="1">
              <a:off x="1353086" y="5236375"/>
              <a:ext cx="496875" cy="41764"/>
            </a:xfrm>
            <a:prstGeom prst="straightConnector1">
              <a:avLst/>
            </a:prstGeom>
            <a:ln w="38100" cap="rnd">
              <a:solidFill>
                <a:srgbClr val="FF0000"/>
              </a:solidFill>
              <a:bevel/>
              <a:tailEnd type="arrow"/>
            </a:ln>
            <a:effectLst>
              <a:outerShdw blurRad="50800" dist="50800" dir="5400000" algn="ctr" rotWithShape="0">
                <a:schemeClr val="bg1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7" name="TextBox 11"/>
            <p:cNvSpPr txBox="1">
              <a:spLocks noChangeArrowheads="1"/>
            </p:cNvSpPr>
            <p:nvPr/>
          </p:nvSpPr>
          <p:spPr bwMode="auto">
            <a:xfrm>
              <a:off x="1085278" y="4695317"/>
              <a:ext cx="14287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sz="2400" b="1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078" name="TextBox 14"/>
            <p:cNvSpPr txBox="1">
              <a:spLocks noChangeArrowheads="1"/>
            </p:cNvSpPr>
            <p:nvPr/>
          </p:nvSpPr>
          <p:spPr bwMode="auto">
            <a:xfrm>
              <a:off x="1450714" y="4588843"/>
              <a:ext cx="142876" cy="3440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sz="2400" b="1">
                  <a:solidFill>
                    <a:srgbClr val="0070C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079" name="TextBox 15"/>
            <p:cNvSpPr txBox="1">
              <a:spLocks noChangeArrowheads="1"/>
            </p:cNvSpPr>
            <p:nvPr/>
          </p:nvSpPr>
          <p:spPr bwMode="auto">
            <a:xfrm flipH="1">
              <a:off x="1816149" y="4695317"/>
              <a:ext cx="395647" cy="3440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sz="2400" b="1">
                  <a:solidFill>
                    <a:srgbClr val="0070C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73" name="TextBox 72"/>
            <p:cNvSpPr txBox="1"/>
            <p:nvPr/>
          </p:nvSpPr>
          <p:spPr bwMode="auto">
            <a:xfrm>
              <a:off x="1143282" y="5214667"/>
              <a:ext cx="270305" cy="344264"/>
            </a:xfrm>
            <a:prstGeom prst="rect">
              <a:avLst/>
            </a:prstGeom>
            <a:noFill/>
            <a:effectLst>
              <a:outerShdw blurRad="50800" dist="50800" dir="5400000" algn="ctr" rotWithShape="0">
                <a:schemeClr val="bg1"/>
              </a:outerShdw>
            </a:effectLst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solidFill>
                    <a:srgbClr val="FF0000"/>
                  </a:solidFill>
                  <a:latin typeface="+mn-lt"/>
                </a:rPr>
                <a:t>А</a:t>
              </a:r>
            </a:p>
          </p:txBody>
        </p:sp>
      </p:grpSp>
      <p:sp>
        <p:nvSpPr>
          <p:cNvPr id="76" name="Полилиния 75"/>
          <p:cNvSpPr/>
          <p:nvPr/>
        </p:nvSpPr>
        <p:spPr>
          <a:xfrm>
            <a:off x="2938463" y="1925638"/>
            <a:ext cx="768350" cy="2609850"/>
          </a:xfrm>
          <a:custGeom>
            <a:avLst/>
            <a:gdLst>
              <a:gd name="connsiteX0" fmla="*/ 0 w 768096"/>
              <a:gd name="connsiteY0" fmla="*/ 0 h 2609088"/>
              <a:gd name="connsiteX1" fmla="*/ 109728 w 768096"/>
              <a:gd name="connsiteY1" fmla="*/ 902208 h 2609088"/>
              <a:gd name="connsiteX2" fmla="*/ 633984 w 768096"/>
              <a:gd name="connsiteY2" fmla="*/ 1328928 h 2609088"/>
              <a:gd name="connsiteX3" fmla="*/ 719328 w 768096"/>
              <a:gd name="connsiteY3" fmla="*/ 2255520 h 2609088"/>
              <a:gd name="connsiteX4" fmla="*/ 341376 w 768096"/>
              <a:gd name="connsiteY4" fmla="*/ 2609088 h 2609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096" h="2609088">
                <a:moveTo>
                  <a:pt x="0" y="0"/>
                </a:moveTo>
                <a:cubicBezTo>
                  <a:pt x="2032" y="340360"/>
                  <a:pt x="4064" y="680720"/>
                  <a:pt x="109728" y="902208"/>
                </a:cubicBezTo>
                <a:cubicBezTo>
                  <a:pt x="215392" y="1123696"/>
                  <a:pt x="532384" y="1103376"/>
                  <a:pt x="633984" y="1328928"/>
                </a:cubicBezTo>
                <a:cubicBezTo>
                  <a:pt x="735584" y="1554480"/>
                  <a:pt x="768096" y="2042160"/>
                  <a:pt x="719328" y="2255520"/>
                </a:cubicBezTo>
                <a:cubicBezTo>
                  <a:pt x="670560" y="2468880"/>
                  <a:pt x="505968" y="2538984"/>
                  <a:pt x="341376" y="2609088"/>
                </a:cubicBezTo>
              </a:path>
            </a:pathLst>
          </a:custGeom>
          <a:ln w="22225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7" name="Полилиния 76"/>
          <p:cNvSpPr/>
          <p:nvPr/>
        </p:nvSpPr>
        <p:spPr>
          <a:xfrm>
            <a:off x="2312988" y="1987550"/>
            <a:ext cx="1709737" cy="2717800"/>
          </a:xfrm>
          <a:custGeom>
            <a:avLst/>
            <a:gdLst>
              <a:gd name="connsiteX0" fmla="*/ 28448 w 1710944"/>
              <a:gd name="connsiteY0" fmla="*/ 0 h 2718816"/>
              <a:gd name="connsiteX1" fmla="*/ 77216 w 1710944"/>
              <a:gd name="connsiteY1" fmla="*/ 755904 h 2718816"/>
              <a:gd name="connsiteX2" fmla="*/ 491744 w 1710944"/>
              <a:gd name="connsiteY2" fmla="*/ 792480 h 2718816"/>
              <a:gd name="connsiteX3" fmla="*/ 1137920 w 1710944"/>
              <a:gd name="connsiteY3" fmla="*/ 1511808 h 2718816"/>
              <a:gd name="connsiteX4" fmla="*/ 1540256 w 1710944"/>
              <a:gd name="connsiteY4" fmla="*/ 2048256 h 2718816"/>
              <a:gd name="connsiteX5" fmla="*/ 1540256 w 1710944"/>
              <a:gd name="connsiteY5" fmla="*/ 2487168 h 2718816"/>
              <a:gd name="connsiteX6" fmla="*/ 1710944 w 1710944"/>
              <a:gd name="connsiteY6" fmla="*/ 2718816 h 2718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10944" h="2718816">
                <a:moveTo>
                  <a:pt x="28448" y="0"/>
                </a:moveTo>
                <a:cubicBezTo>
                  <a:pt x="14224" y="311912"/>
                  <a:pt x="0" y="623824"/>
                  <a:pt x="77216" y="755904"/>
                </a:cubicBezTo>
                <a:cubicBezTo>
                  <a:pt x="154432" y="887984"/>
                  <a:pt x="314960" y="666496"/>
                  <a:pt x="491744" y="792480"/>
                </a:cubicBezTo>
                <a:cubicBezTo>
                  <a:pt x="668528" y="918464"/>
                  <a:pt x="963168" y="1302512"/>
                  <a:pt x="1137920" y="1511808"/>
                </a:cubicBezTo>
                <a:cubicBezTo>
                  <a:pt x="1312672" y="1721104"/>
                  <a:pt x="1473200" y="1885696"/>
                  <a:pt x="1540256" y="2048256"/>
                </a:cubicBezTo>
                <a:cubicBezTo>
                  <a:pt x="1607312" y="2210816"/>
                  <a:pt x="1511808" y="2375408"/>
                  <a:pt x="1540256" y="2487168"/>
                </a:cubicBezTo>
                <a:cubicBezTo>
                  <a:pt x="1568704" y="2598928"/>
                  <a:pt x="1639824" y="2658872"/>
                  <a:pt x="1710944" y="2718816"/>
                </a:cubicBezTo>
              </a:path>
            </a:pathLst>
          </a:custGeom>
          <a:ln w="22225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Группа 56"/>
          <p:cNvGrpSpPr>
            <a:grpSpLocks/>
          </p:cNvGrpSpPr>
          <p:nvPr/>
        </p:nvGrpSpPr>
        <p:grpSpPr bwMode="auto">
          <a:xfrm>
            <a:off x="3357563" y="5357813"/>
            <a:ext cx="1143000" cy="1214437"/>
            <a:chOff x="3571875" y="2500313"/>
            <a:chExt cx="1428750" cy="1928812"/>
          </a:xfrm>
        </p:grpSpPr>
        <p:sp>
          <p:nvSpPr>
            <p:cNvPr id="17" name="Куб 16"/>
            <p:cNvSpPr/>
            <p:nvPr/>
          </p:nvSpPr>
          <p:spPr>
            <a:xfrm>
              <a:off x="3571875" y="2641507"/>
              <a:ext cx="1428750" cy="1787618"/>
            </a:xfrm>
            <a:prstGeom prst="cube">
              <a:avLst>
                <a:gd name="adj" fmla="val 15725"/>
              </a:avLst>
            </a:prstGeom>
            <a:solidFill>
              <a:srgbClr val="799FCD"/>
            </a:solidFill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8" name="Цилиндр 17"/>
            <p:cNvSpPr/>
            <p:nvPr/>
          </p:nvSpPr>
          <p:spPr>
            <a:xfrm>
              <a:off x="3805238" y="2500313"/>
              <a:ext cx="239712" cy="273050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9" name="Плюс 18"/>
            <p:cNvSpPr/>
            <p:nvPr/>
          </p:nvSpPr>
          <p:spPr>
            <a:xfrm>
              <a:off x="3641327" y="2928938"/>
              <a:ext cx="359173" cy="355506"/>
            </a:xfrm>
            <a:prstGeom prst="mathPlus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" name="Минус 19"/>
            <p:cNvSpPr/>
            <p:nvPr/>
          </p:nvSpPr>
          <p:spPr>
            <a:xfrm>
              <a:off x="4355702" y="2916331"/>
              <a:ext cx="359173" cy="355507"/>
            </a:xfrm>
            <a:prstGeom prst="mathMinus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1" name="Цилиндр 20"/>
            <p:cNvSpPr/>
            <p:nvPr/>
          </p:nvSpPr>
          <p:spPr>
            <a:xfrm>
              <a:off x="4540250" y="2513013"/>
              <a:ext cx="241300" cy="273050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23" name="Куб 22"/>
          <p:cNvSpPr/>
          <p:nvPr/>
        </p:nvSpPr>
        <p:spPr bwMode="auto">
          <a:xfrm>
            <a:off x="1357313" y="5800725"/>
            <a:ext cx="928687" cy="201613"/>
          </a:xfrm>
          <a:prstGeom prst="cube">
            <a:avLst>
              <a:gd name="adj" fmla="val 61571"/>
            </a:avLst>
          </a:prstGeom>
          <a:solidFill>
            <a:schemeClr val="accent6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Цилиндр 23"/>
          <p:cNvSpPr/>
          <p:nvPr/>
        </p:nvSpPr>
        <p:spPr bwMode="auto">
          <a:xfrm>
            <a:off x="1455738" y="5724525"/>
            <a:ext cx="130175" cy="153988"/>
          </a:xfrm>
          <a:prstGeom prst="can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3078" name="Группа 65"/>
          <p:cNvGrpSpPr>
            <a:grpSpLocks/>
          </p:cNvGrpSpPr>
          <p:nvPr/>
        </p:nvGrpSpPr>
        <p:grpSpPr bwMode="auto">
          <a:xfrm rot="1967902">
            <a:off x="1704975" y="5465763"/>
            <a:ext cx="508000" cy="379412"/>
            <a:chOff x="1160557" y="4929198"/>
            <a:chExt cx="984740" cy="673783"/>
          </a:xfrm>
        </p:grpSpPr>
        <p:sp>
          <p:nvSpPr>
            <p:cNvPr id="30" name="Половина рамки 31"/>
            <p:cNvSpPr>
              <a:spLocks noChangeArrowheads="1"/>
            </p:cNvSpPr>
            <p:nvPr/>
          </p:nvSpPr>
          <p:spPr bwMode="auto">
            <a:xfrm rot="14343897">
              <a:off x="1581341" y="5048588"/>
              <a:ext cx="358035" cy="750864"/>
            </a:xfrm>
            <a:custGeom>
              <a:avLst/>
              <a:gdLst>
                <a:gd name="T0" fmla="*/ 327422 w 357187"/>
                <a:gd name="T1" fmla="*/ 59531 h 714375"/>
                <a:gd name="T2" fmla="*/ 59531 w 357187"/>
                <a:gd name="T3" fmla="*/ 595313 h 714375"/>
                <a:gd name="T4" fmla="*/ 0 w 357187"/>
                <a:gd name="T5" fmla="*/ 357188 h 714375"/>
                <a:gd name="T6" fmla="*/ 178594 w 357187"/>
                <a:gd name="T7" fmla="*/ 0 h 714375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357187"/>
                <a:gd name="T13" fmla="*/ 0 h 714375"/>
                <a:gd name="T14" fmla="*/ 357187 w 357187"/>
                <a:gd name="T15" fmla="*/ 714375 h 7143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57187" h="714375">
                  <a:moveTo>
                    <a:pt x="0" y="0"/>
                  </a:moveTo>
                  <a:lnTo>
                    <a:pt x="357187" y="0"/>
                  </a:lnTo>
                  <a:lnTo>
                    <a:pt x="297657" y="119061"/>
                  </a:lnTo>
                  <a:lnTo>
                    <a:pt x="119061" y="119061"/>
                  </a:lnTo>
                  <a:lnTo>
                    <a:pt x="119061" y="476252"/>
                  </a:lnTo>
                  <a:lnTo>
                    <a:pt x="0" y="714375"/>
                  </a:lnTo>
                  <a:close/>
                </a:path>
              </a:pathLst>
            </a:custGeom>
            <a:solidFill>
              <a:srgbClr val="FFFF00"/>
            </a:solidFill>
            <a:ln w="25400" algn="ctr">
              <a:solidFill>
                <a:srgbClr val="FFC000"/>
              </a:solidFill>
              <a:miter lim="800000"/>
              <a:headEnd/>
              <a:tailEnd/>
            </a:ln>
          </p:spPr>
          <p:txBody>
            <a:bodyPr vert="eaVert" anchor="ctr"/>
            <a:lstStyle/>
            <a:p>
              <a:pPr algn="ctr"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1" name="Цилиндр 30"/>
            <p:cNvSpPr/>
            <p:nvPr/>
          </p:nvSpPr>
          <p:spPr bwMode="auto">
            <a:xfrm rot="19694077">
              <a:off x="1213144" y="5422069"/>
              <a:ext cx="473906" cy="152236"/>
            </a:xfrm>
            <a:prstGeom prst="can">
              <a:avLst/>
            </a:prstGeom>
            <a:gradFill flip="none" rotWithShape="1">
              <a:gsLst>
                <a:gs pos="50000">
                  <a:srgbClr val="FFFFFF"/>
                </a:gs>
                <a:gs pos="100000">
                  <a:srgbClr val="808080"/>
                </a:gs>
              </a:gsLst>
              <a:lin ang="0" scaled="1"/>
              <a:tileRect/>
            </a:gra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2" name="Цилиндр 31"/>
            <p:cNvSpPr/>
            <p:nvPr/>
          </p:nvSpPr>
          <p:spPr bwMode="auto">
            <a:xfrm rot="19694077">
              <a:off x="1159874" y="4929495"/>
              <a:ext cx="218490" cy="586389"/>
            </a:xfrm>
            <a:prstGeom prst="can">
              <a:avLst/>
            </a:prstGeom>
            <a:gradFill flip="none" rotWithShape="1">
              <a:gsLst>
                <a:gs pos="50000">
                  <a:srgbClr val="FFFFFF"/>
                </a:gs>
                <a:gs pos="100000">
                  <a:srgbClr val="808080"/>
                </a:gs>
              </a:gsLst>
              <a:lin ang="0" scaled="1"/>
              <a:tileRect/>
            </a:gra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26" name="Прямоугольник 25"/>
          <p:cNvSpPr/>
          <p:nvPr/>
        </p:nvSpPr>
        <p:spPr bwMode="auto">
          <a:xfrm>
            <a:off x="1597025" y="5827713"/>
            <a:ext cx="231775" cy="39687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757363" y="5794375"/>
            <a:ext cx="117475" cy="87313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8" name="Прямоугольник 27"/>
          <p:cNvSpPr/>
          <p:nvPr/>
        </p:nvSpPr>
        <p:spPr bwMode="auto">
          <a:xfrm>
            <a:off x="2014538" y="5794375"/>
            <a:ext cx="115887" cy="79375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9" name="Цилиндр 28"/>
          <p:cNvSpPr/>
          <p:nvPr/>
        </p:nvSpPr>
        <p:spPr bwMode="auto">
          <a:xfrm>
            <a:off x="2060575" y="5727700"/>
            <a:ext cx="131763" cy="153988"/>
          </a:xfrm>
          <a:prstGeom prst="can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3083" name="Группа 32"/>
          <p:cNvGrpSpPr>
            <a:grpSpLocks/>
          </p:cNvGrpSpPr>
          <p:nvPr/>
        </p:nvGrpSpPr>
        <p:grpSpPr bwMode="auto">
          <a:xfrm>
            <a:off x="285750" y="3429000"/>
            <a:ext cx="1000125" cy="1836738"/>
            <a:chOff x="2500313" y="3714750"/>
            <a:chExt cx="714375" cy="1050925"/>
          </a:xfrm>
        </p:grpSpPr>
        <p:sp>
          <p:nvSpPr>
            <p:cNvPr id="34" name="Куб 24"/>
            <p:cNvSpPr/>
            <p:nvPr/>
          </p:nvSpPr>
          <p:spPr bwMode="auto">
            <a:xfrm>
              <a:off x="2500313" y="4544953"/>
              <a:ext cx="714375" cy="220722"/>
            </a:xfrm>
            <a:prstGeom prst="cube">
              <a:avLst>
                <a:gd name="adj" fmla="val 49728"/>
              </a:avLst>
            </a:prstGeom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5" name="Куб 34"/>
            <p:cNvSpPr/>
            <p:nvPr/>
          </p:nvSpPr>
          <p:spPr bwMode="auto">
            <a:xfrm>
              <a:off x="2769054" y="3976346"/>
              <a:ext cx="195036" cy="640365"/>
            </a:xfrm>
            <a:prstGeom prst="cube">
              <a:avLst>
                <a:gd name="adj" fmla="val 1986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6" name="Цилиндр 35"/>
            <p:cNvSpPr/>
            <p:nvPr/>
          </p:nvSpPr>
          <p:spPr bwMode="auto">
            <a:xfrm>
              <a:off x="2995840" y="4514979"/>
              <a:ext cx="108857" cy="93557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7" name="Цилиндр 36"/>
            <p:cNvSpPr/>
            <p:nvPr/>
          </p:nvSpPr>
          <p:spPr bwMode="auto">
            <a:xfrm>
              <a:off x="2630715" y="4513162"/>
              <a:ext cx="108857" cy="93557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8" name="Цилиндр 37"/>
            <p:cNvSpPr/>
            <p:nvPr/>
          </p:nvSpPr>
          <p:spPr bwMode="auto">
            <a:xfrm>
              <a:off x="2727099" y="3880064"/>
              <a:ext cx="260804" cy="147148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9" name="Цилиндр 38"/>
            <p:cNvSpPr/>
            <p:nvPr/>
          </p:nvSpPr>
          <p:spPr bwMode="auto">
            <a:xfrm>
              <a:off x="2765652" y="3856448"/>
              <a:ext cx="190500" cy="49049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40" name="Овал 39"/>
            <p:cNvSpPr/>
            <p:nvPr/>
          </p:nvSpPr>
          <p:spPr bwMode="auto">
            <a:xfrm>
              <a:off x="2748030" y="3714750"/>
              <a:ext cx="227303" cy="167777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41" name="Прямая соединительная линия 40"/>
            <p:cNvCxnSpPr/>
            <p:nvPr/>
          </p:nvCxnSpPr>
          <p:spPr bwMode="auto">
            <a:xfrm rot="16200000" flipH="1">
              <a:off x="2795767" y="3810144"/>
              <a:ext cx="73574" cy="317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 bwMode="auto">
            <a:xfrm rot="5400000">
              <a:off x="2856771" y="3813774"/>
              <a:ext cx="76299" cy="272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 bwMode="auto">
            <a:xfrm>
              <a:off x="2813277" y="3789232"/>
              <a:ext cx="98652" cy="0"/>
            </a:xfrm>
            <a:prstGeom prst="line">
              <a:avLst/>
            </a:prstGeom>
            <a:ln w="444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84" name="Группа 43"/>
          <p:cNvGrpSpPr>
            <a:grpSpLocks/>
          </p:cNvGrpSpPr>
          <p:nvPr/>
        </p:nvGrpSpPr>
        <p:grpSpPr bwMode="auto">
          <a:xfrm>
            <a:off x="4214813" y="3357563"/>
            <a:ext cx="1357312" cy="1836737"/>
            <a:chOff x="3786188" y="3857625"/>
            <a:chExt cx="714375" cy="908050"/>
          </a:xfrm>
        </p:grpSpPr>
        <p:sp>
          <p:nvSpPr>
            <p:cNvPr id="45" name="Куб 44"/>
            <p:cNvSpPr/>
            <p:nvPr/>
          </p:nvSpPr>
          <p:spPr bwMode="auto">
            <a:xfrm>
              <a:off x="3786188" y="4573391"/>
              <a:ext cx="714375" cy="192284"/>
            </a:xfrm>
            <a:prstGeom prst="cube">
              <a:avLst>
                <a:gd name="adj" fmla="val 49728"/>
              </a:avLst>
            </a:prstGeom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46" name="Куб 45"/>
            <p:cNvSpPr/>
            <p:nvPr/>
          </p:nvSpPr>
          <p:spPr bwMode="auto">
            <a:xfrm>
              <a:off x="4054392" y="4082871"/>
              <a:ext cx="195513" cy="552521"/>
            </a:xfrm>
            <a:prstGeom prst="cube">
              <a:avLst>
                <a:gd name="adj" fmla="val 1986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47" name="Цилиндр 46"/>
            <p:cNvSpPr/>
            <p:nvPr/>
          </p:nvSpPr>
          <p:spPr bwMode="auto">
            <a:xfrm>
              <a:off x="4281655" y="4549847"/>
              <a:ext cx="109454" cy="80837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48" name="Цилиндр 47"/>
            <p:cNvSpPr/>
            <p:nvPr/>
          </p:nvSpPr>
          <p:spPr bwMode="auto">
            <a:xfrm>
              <a:off x="3916530" y="4548277"/>
              <a:ext cx="109454" cy="80837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49" name="Цилиндр 48"/>
            <p:cNvSpPr/>
            <p:nvPr/>
          </p:nvSpPr>
          <p:spPr bwMode="auto">
            <a:xfrm>
              <a:off x="4013451" y="4000464"/>
              <a:ext cx="259849" cy="12714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50" name="Цилиндр 49"/>
            <p:cNvSpPr/>
            <p:nvPr/>
          </p:nvSpPr>
          <p:spPr bwMode="auto">
            <a:xfrm>
              <a:off x="4051050" y="3978489"/>
              <a:ext cx="190500" cy="42381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51" name="Овал 50"/>
            <p:cNvSpPr/>
            <p:nvPr/>
          </p:nvSpPr>
          <p:spPr bwMode="auto">
            <a:xfrm>
              <a:off x="4033905" y="3857625"/>
              <a:ext cx="227303" cy="14496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52" name="Прямая соединительная линия 51"/>
            <p:cNvCxnSpPr/>
            <p:nvPr/>
          </p:nvCxnSpPr>
          <p:spPr bwMode="auto">
            <a:xfrm rot="16200000" flipH="1">
              <a:off x="4085321" y="3937892"/>
              <a:ext cx="65141" cy="317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 bwMode="auto">
            <a:xfrm rot="5400000">
              <a:off x="4147201" y="3941183"/>
              <a:ext cx="66711" cy="267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 bwMode="auto">
            <a:xfrm>
              <a:off x="4098675" y="3921196"/>
              <a:ext cx="98592" cy="1570"/>
            </a:xfrm>
            <a:prstGeom prst="line">
              <a:avLst/>
            </a:prstGeom>
            <a:ln w="444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Полилиния 59"/>
          <p:cNvSpPr/>
          <p:nvPr/>
        </p:nvSpPr>
        <p:spPr>
          <a:xfrm>
            <a:off x="2143125" y="5143500"/>
            <a:ext cx="2011363" cy="871538"/>
          </a:xfrm>
          <a:custGeom>
            <a:avLst/>
            <a:gdLst>
              <a:gd name="connsiteX0" fmla="*/ 1868847 w 1868847"/>
              <a:gd name="connsiteY0" fmla="*/ 324824 h 871016"/>
              <a:gd name="connsiteX1" fmla="*/ 1608543 w 1868847"/>
              <a:gd name="connsiteY1" fmla="*/ 4450 h 871016"/>
              <a:gd name="connsiteX2" fmla="*/ 667446 w 1868847"/>
              <a:gd name="connsiteY2" fmla="*/ 298126 h 871016"/>
              <a:gd name="connsiteX3" fmla="*/ 307025 w 1868847"/>
              <a:gd name="connsiteY3" fmla="*/ 805384 h 871016"/>
              <a:gd name="connsiteX4" fmla="*/ 0 w 1868847"/>
              <a:gd name="connsiteY4" fmla="*/ 691919 h 871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8847" h="871016">
                <a:moveTo>
                  <a:pt x="1868847" y="324824"/>
                </a:moveTo>
                <a:cubicBezTo>
                  <a:pt x="1838811" y="166862"/>
                  <a:pt x="1808776" y="8900"/>
                  <a:pt x="1608543" y="4450"/>
                </a:cubicBezTo>
                <a:cubicBezTo>
                  <a:pt x="1408310" y="0"/>
                  <a:pt x="884366" y="164637"/>
                  <a:pt x="667446" y="298126"/>
                </a:cubicBezTo>
                <a:cubicBezTo>
                  <a:pt x="450526" y="431615"/>
                  <a:pt x="418266" y="739752"/>
                  <a:pt x="307025" y="805384"/>
                </a:cubicBezTo>
                <a:cubicBezTo>
                  <a:pt x="195784" y="871016"/>
                  <a:pt x="97892" y="781467"/>
                  <a:pt x="0" y="691919"/>
                </a:cubicBezTo>
              </a:path>
            </a:pathLst>
          </a:custGeom>
          <a:ln w="25400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3086" name="Рисунок 4" descr="Гальванометр_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285750"/>
            <a:ext cx="2286000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4" name="Прямая со стрелкой 73"/>
          <p:cNvCxnSpPr/>
          <p:nvPr/>
        </p:nvCxnSpPr>
        <p:spPr bwMode="auto">
          <a:xfrm rot="5400000" flipH="1" flipV="1">
            <a:off x="2161381" y="1867694"/>
            <a:ext cx="1063625" cy="471488"/>
          </a:xfrm>
          <a:prstGeom prst="straightConnector1">
            <a:avLst/>
          </a:prstGeom>
          <a:ln w="38100" cap="rnd">
            <a:solidFill>
              <a:srgbClr val="FF0000"/>
            </a:solidFill>
            <a:bevel/>
            <a:tailEnd type="arrow"/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8" name="TextBox 12"/>
          <p:cNvSpPr txBox="1">
            <a:spLocks noChangeArrowheads="1"/>
          </p:cNvSpPr>
          <p:nvPr/>
        </p:nvSpPr>
        <p:spPr bwMode="auto">
          <a:xfrm>
            <a:off x="1566863" y="1031875"/>
            <a:ext cx="2921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b="1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89" name="TextBox 17"/>
          <p:cNvSpPr txBox="1">
            <a:spLocks noChangeArrowheads="1"/>
          </p:cNvSpPr>
          <p:nvPr/>
        </p:nvSpPr>
        <p:spPr bwMode="auto">
          <a:xfrm>
            <a:off x="2211388" y="890588"/>
            <a:ext cx="2921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b="1">
                <a:solidFill>
                  <a:srgbClr val="0070C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090" name="TextBox 18"/>
          <p:cNvSpPr txBox="1">
            <a:spLocks noChangeArrowheads="1"/>
          </p:cNvSpPr>
          <p:nvPr/>
        </p:nvSpPr>
        <p:spPr bwMode="auto">
          <a:xfrm>
            <a:off x="2771775" y="1090613"/>
            <a:ext cx="4238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b="1">
                <a:solidFill>
                  <a:srgbClr val="0070C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78" name="TextBox 77"/>
          <p:cNvSpPr txBox="1"/>
          <p:nvPr/>
        </p:nvSpPr>
        <p:spPr bwMode="auto">
          <a:xfrm>
            <a:off x="1717675" y="2232025"/>
            <a:ext cx="314325" cy="430213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0000"/>
                </a:solidFill>
                <a:latin typeface="+mn-lt"/>
              </a:rPr>
              <a:t>V</a:t>
            </a:r>
            <a:endParaRPr lang="ru-RU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1" name="Полилиния 80"/>
          <p:cNvSpPr/>
          <p:nvPr/>
        </p:nvSpPr>
        <p:spPr>
          <a:xfrm>
            <a:off x="1096963" y="4587875"/>
            <a:ext cx="3556000" cy="361950"/>
          </a:xfrm>
          <a:custGeom>
            <a:avLst/>
            <a:gdLst>
              <a:gd name="connsiteX0" fmla="*/ 0 w 3556000"/>
              <a:gd name="connsiteY0" fmla="*/ 337312 h 361696"/>
              <a:gd name="connsiteX1" fmla="*/ 1133856 w 3556000"/>
              <a:gd name="connsiteY1" fmla="*/ 166624 h 361696"/>
              <a:gd name="connsiteX2" fmla="*/ 2584704 w 3556000"/>
              <a:gd name="connsiteY2" fmla="*/ 20320 h 361696"/>
              <a:gd name="connsiteX3" fmla="*/ 3401568 w 3556000"/>
              <a:gd name="connsiteY3" fmla="*/ 288544 h 361696"/>
              <a:gd name="connsiteX4" fmla="*/ 3511296 w 3556000"/>
              <a:gd name="connsiteY4" fmla="*/ 361696 h 361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56000" h="361696">
                <a:moveTo>
                  <a:pt x="0" y="337312"/>
                </a:moveTo>
                <a:cubicBezTo>
                  <a:pt x="351536" y="278384"/>
                  <a:pt x="703072" y="219456"/>
                  <a:pt x="1133856" y="166624"/>
                </a:cubicBezTo>
                <a:cubicBezTo>
                  <a:pt x="1564640" y="113792"/>
                  <a:pt x="2206752" y="0"/>
                  <a:pt x="2584704" y="20320"/>
                </a:cubicBezTo>
                <a:cubicBezTo>
                  <a:pt x="2962656" y="40640"/>
                  <a:pt x="3247136" y="231648"/>
                  <a:pt x="3401568" y="288544"/>
                </a:cubicBezTo>
                <a:cubicBezTo>
                  <a:pt x="3556000" y="345440"/>
                  <a:pt x="3533648" y="353568"/>
                  <a:pt x="3511296" y="361696"/>
                </a:cubicBezTo>
              </a:path>
            </a:pathLst>
          </a:custGeom>
          <a:ln w="22225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2" name="Полилиния 81"/>
          <p:cNvSpPr/>
          <p:nvPr/>
        </p:nvSpPr>
        <p:spPr>
          <a:xfrm>
            <a:off x="3243263" y="2970213"/>
            <a:ext cx="2465387" cy="1882775"/>
          </a:xfrm>
          <a:custGeom>
            <a:avLst/>
            <a:gdLst>
              <a:gd name="connsiteX0" fmla="*/ 2109216 w 2464816"/>
              <a:gd name="connsiteY0" fmla="*/ 1881632 h 1881632"/>
              <a:gd name="connsiteX1" fmla="*/ 2353056 w 2464816"/>
              <a:gd name="connsiteY1" fmla="*/ 845312 h 1881632"/>
              <a:gd name="connsiteX2" fmla="*/ 1438656 w 2464816"/>
              <a:gd name="connsiteY2" fmla="*/ 4064 h 1881632"/>
              <a:gd name="connsiteX3" fmla="*/ 865632 w 2464816"/>
              <a:gd name="connsiteY3" fmla="*/ 820928 h 1881632"/>
              <a:gd name="connsiteX4" fmla="*/ 0 w 2464816"/>
              <a:gd name="connsiteY4" fmla="*/ 296672 h 1881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4816" h="1881632">
                <a:moveTo>
                  <a:pt x="2109216" y="1881632"/>
                </a:moveTo>
                <a:cubicBezTo>
                  <a:pt x="2287016" y="1519936"/>
                  <a:pt x="2464816" y="1158240"/>
                  <a:pt x="2353056" y="845312"/>
                </a:cubicBezTo>
                <a:cubicBezTo>
                  <a:pt x="2241296" y="532384"/>
                  <a:pt x="1686560" y="8128"/>
                  <a:pt x="1438656" y="4064"/>
                </a:cubicBezTo>
                <a:cubicBezTo>
                  <a:pt x="1190752" y="0"/>
                  <a:pt x="1105408" y="772160"/>
                  <a:pt x="865632" y="820928"/>
                </a:cubicBezTo>
                <a:cubicBezTo>
                  <a:pt x="625856" y="869696"/>
                  <a:pt x="312928" y="583184"/>
                  <a:pt x="0" y="296672"/>
                </a:cubicBezTo>
              </a:path>
            </a:pathLst>
          </a:custGeom>
          <a:ln w="22225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3" name="Полилиния 82"/>
          <p:cNvSpPr/>
          <p:nvPr/>
        </p:nvSpPr>
        <p:spPr>
          <a:xfrm>
            <a:off x="2849563" y="4913313"/>
            <a:ext cx="2663825" cy="1862137"/>
          </a:xfrm>
          <a:custGeom>
            <a:avLst/>
            <a:gdLst>
              <a:gd name="connsiteX0" fmla="*/ 857504 w 2663952"/>
              <a:gd name="connsiteY0" fmla="*/ 573024 h 1861312"/>
              <a:gd name="connsiteX1" fmla="*/ 162560 w 2663952"/>
              <a:gd name="connsiteY1" fmla="*/ 1133856 h 1861312"/>
              <a:gd name="connsiteX2" fmla="*/ 1832864 w 2663952"/>
              <a:gd name="connsiteY2" fmla="*/ 1792224 h 1861312"/>
              <a:gd name="connsiteX3" fmla="*/ 2552192 w 2663952"/>
              <a:gd name="connsiteY3" fmla="*/ 719328 h 1861312"/>
              <a:gd name="connsiteX4" fmla="*/ 2503424 w 2663952"/>
              <a:gd name="connsiteY4" fmla="*/ 0 h 186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3952" h="1861312">
                <a:moveTo>
                  <a:pt x="857504" y="573024"/>
                </a:moveTo>
                <a:cubicBezTo>
                  <a:pt x="428752" y="751840"/>
                  <a:pt x="0" y="930656"/>
                  <a:pt x="162560" y="1133856"/>
                </a:cubicBezTo>
                <a:cubicBezTo>
                  <a:pt x="325120" y="1337056"/>
                  <a:pt x="1434592" y="1861312"/>
                  <a:pt x="1832864" y="1792224"/>
                </a:cubicBezTo>
                <a:cubicBezTo>
                  <a:pt x="2231136" y="1723136"/>
                  <a:pt x="2440432" y="1018032"/>
                  <a:pt x="2552192" y="719328"/>
                </a:cubicBezTo>
                <a:cubicBezTo>
                  <a:pt x="2663952" y="420624"/>
                  <a:pt x="2583688" y="210312"/>
                  <a:pt x="2503424" y="0"/>
                </a:cubicBezTo>
              </a:path>
            </a:pathLst>
          </a:custGeom>
          <a:ln w="22225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5" name="Полилиния 84"/>
          <p:cNvSpPr/>
          <p:nvPr/>
        </p:nvSpPr>
        <p:spPr>
          <a:xfrm>
            <a:off x="80963" y="4797425"/>
            <a:ext cx="1370012" cy="1349375"/>
          </a:xfrm>
          <a:custGeom>
            <a:avLst/>
            <a:gdLst>
              <a:gd name="connsiteX0" fmla="*/ 1369568 w 1369568"/>
              <a:gd name="connsiteY0" fmla="*/ 1054608 h 1349248"/>
              <a:gd name="connsiteX1" fmla="*/ 638048 w 1369568"/>
              <a:gd name="connsiteY1" fmla="*/ 1200912 h 1349248"/>
              <a:gd name="connsiteX2" fmla="*/ 40640 w 1369568"/>
              <a:gd name="connsiteY2" fmla="*/ 164592 h 1349248"/>
              <a:gd name="connsiteX3" fmla="*/ 394208 w 1369568"/>
              <a:gd name="connsiteY3" fmla="*/ 213360 h 1349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9568" h="1349248">
                <a:moveTo>
                  <a:pt x="1369568" y="1054608"/>
                </a:moveTo>
                <a:cubicBezTo>
                  <a:pt x="1114552" y="1201928"/>
                  <a:pt x="859536" y="1349248"/>
                  <a:pt x="638048" y="1200912"/>
                </a:cubicBezTo>
                <a:cubicBezTo>
                  <a:pt x="416560" y="1052576"/>
                  <a:pt x="81280" y="329184"/>
                  <a:pt x="40640" y="164592"/>
                </a:cubicBezTo>
                <a:cubicBezTo>
                  <a:pt x="0" y="0"/>
                  <a:pt x="197104" y="106680"/>
                  <a:pt x="394208" y="213360"/>
                </a:cubicBezTo>
              </a:path>
            </a:pathLst>
          </a:custGeom>
          <a:ln w="22225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6" name="Полилиния 85"/>
          <p:cNvSpPr/>
          <p:nvPr/>
        </p:nvSpPr>
        <p:spPr>
          <a:xfrm>
            <a:off x="280988" y="3108325"/>
            <a:ext cx="2254250" cy="1828800"/>
          </a:xfrm>
          <a:custGeom>
            <a:avLst/>
            <a:gdLst>
              <a:gd name="connsiteX0" fmla="*/ 268224 w 2255520"/>
              <a:gd name="connsiteY0" fmla="*/ 1828800 h 1828800"/>
              <a:gd name="connsiteX1" fmla="*/ 12192 w 2255520"/>
              <a:gd name="connsiteY1" fmla="*/ 1085088 h 1828800"/>
              <a:gd name="connsiteX2" fmla="*/ 341376 w 2255520"/>
              <a:gd name="connsiteY2" fmla="*/ 0 h 1828800"/>
              <a:gd name="connsiteX3" fmla="*/ 1365504 w 2255520"/>
              <a:gd name="connsiteY3" fmla="*/ 1085088 h 1828800"/>
              <a:gd name="connsiteX4" fmla="*/ 2036064 w 2255520"/>
              <a:gd name="connsiteY4" fmla="*/ 1133856 h 1828800"/>
              <a:gd name="connsiteX5" fmla="*/ 2255520 w 2255520"/>
              <a:gd name="connsiteY5" fmla="*/ 280416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55520" h="1828800">
                <a:moveTo>
                  <a:pt x="268224" y="1828800"/>
                </a:moveTo>
                <a:cubicBezTo>
                  <a:pt x="134112" y="1609344"/>
                  <a:pt x="0" y="1389888"/>
                  <a:pt x="12192" y="1085088"/>
                </a:cubicBezTo>
                <a:cubicBezTo>
                  <a:pt x="24384" y="780288"/>
                  <a:pt x="115824" y="0"/>
                  <a:pt x="341376" y="0"/>
                </a:cubicBezTo>
                <a:cubicBezTo>
                  <a:pt x="566928" y="0"/>
                  <a:pt x="1083056" y="896112"/>
                  <a:pt x="1365504" y="1085088"/>
                </a:cubicBezTo>
                <a:cubicBezTo>
                  <a:pt x="1647952" y="1274064"/>
                  <a:pt x="1887728" y="1267968"/>
                  <a:pt x="2036064" y="1133856"/>
                </a:cubicBezTo>
                <a:cubicBezTo>
                  <a:pt x="2184400" y="999744"/>
                  <a:pt x="2219960" y="640080"/>
                  <a:pt x="2255520" y="280416"/>
                </a:cubicBezTo>
              </a:path>
            </a:pathLst>
          </a:custGeom>
          <a:ln w="22225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87" name="Object 2"/>
          <p:cNvGraphicFramePr>
            <a:graphicFrameLocks noChangeAspect="1"/>
          </p:cNvGraphicFramePr>
          <p:nvPr/>
        </p:nvGraphicFramePr>
        <p:xfrm>
          <a:off x="4995863" y="214313"/>
          <a:ext cx="3867150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" name="CorelDRAW" r:id="rId4" imgW="4959360" imgH="4495680" progId="CorelDRAW.Graphic.12">
                  <p:embed/>
                </p:oleObj>
              </mc:Choice>
              <mc:Fallback>
                <p:oleObj name="CorelDRAW" r:id="rId4" imgW="4959360" imgH="4495680" progId="CorelDRAW.Graphic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5863" y="214313"/>
                        <a:ext cx="3867150" cy="350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71500" y="857250"/>
            <a:ext cx="828675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4000" b="1" i="1"/>
              <a:t>Полное напряжение </a:t>
            </a:r>
            <a:r>
              <a:rPr lang="ru-RU" sz="4000" i="1"/>
              <a:t>в цепи при последовательном соединении равно сумме напряжений на отдельных участках цепи:</a:t>
            </a:r>
          </a:p>
          <a:p>
            <a:pPr eaLnBrk="1" hangingPunct="1"/>
            <a:endParaRPr lang="ru-RU" sz="3200" i="1"/>
          </a:p>
          <a:p>
            <a:pPr eaLnBrk="1" hangingPunct="1"/>
            <a:endParaRPr lang="ru-RU" sz="3200" i="1"/>
          </a:p>
        </p:txBody>
      </p:sp>
      <p:graphicFrame>
        <p:nvGraphicFramePr>
          <p:cNvPr id="21506" name="Object 5"/>
          <p:cNvGraphicFramePr>
            <a:graphicFrameLocks noChangeAspect="1"/>
          </p:cNvGraphicFramePr>
          <p:nvPr/>
        </p:nvGraphicFramePr>
        <p:xfrm>
          <a:off x="2143125" y="3929063"/>
          <a:ext cx="4481513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Формула" r:id="rId3" imgW="761760" imgH="215640" progId="Equation.3">
                  <p:embed/>
                </p:oleObj>
              </mc:Choice>
              <mc:Fallback>
                <p:oleObj name="Формула" r:id="rId3" imgW="76176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25" y="3929063"/>
                        <a:ext cx="4481513" cy="1071562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">
      <a:dk1>
        <a:sysClr val="windowText" lastClr="000000"/>
      </a:dk1>
      <a:lt1>
        <a:srgbClr val="D8D8D8"/>
      </a:lt1>
      <a:dk2>
        <a:srgbClr val="D8D8D8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</TotalTime>
  <Words>255</Words>
  <Application>Microsoft Office PowerPoint</Application>
  <PresentationFormat>Экран (4:3)</PresentationFormat>
  <Paragraphs>58</Paragraphs>
  <Slides>17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Тема Office</vt:lpstr>
      <vt:lpstr>Microsoft Equation 3.0</vt:lpstr>
      <vt:lpstr>CorelDRAW 12.0 Graphic</vt:lpstr>
      <vt:lpstr>Урок 49 физика 8 класс Тема урока :Последовательное соединение проводников Цель урока : показать учащимся принцип последовательного соединения проводников и  значения тока и напряжения. Метод обучения : дистанционный Ход урока 1. Просмотр видео : https://youtu.be/yLk39C_EKhM 2. Работа с презентацией : записать конспект и решение задач. 3. Домашнее задание : читать параграф 42.решать задачи         </vt:lpstr>
      <vt:lpstr> Последовательное соединение – это такое соединение при котором конец одного проводника соединяется с началом другого, т.е когда все элементы электрической цепи соединены друг за другом </vt:lpstr>
      <vt:lpstr>Презентация PowerPoint</vt:lpstr>
      <vt:lpstr>Презентация PowerPoint</vt:lpstr>
      <vt:lpstr>Презентация PowerPoint</vt:lpstr>
      <vt:lpstr>При последовательном соединении проводников сила тока на участке цепи одинакова: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Последовательное соединение проводников</dc:title>
  <dc:creator>IR</dc:creator>
  <cp:lastModifiedBy>*</cp:lastModifiedBy>
  <cp:revision>63</cp:revision>
  <dcterms:created xsi:type="dcterms:W3CDTF">2012-02-15T21:10:17Z</dcterms:created>
  <dcterms:modified xsi:type="dcterms:W3CDTF">2023-03-08T10:23:29Z</dcterms:modified>
</cp:coreProperties>
</file>