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4"/>
  </p:notesMasterIdLst>
  <p:sldIdLst>
    <p:sldId id="256" r:id="rId2"/>
    <p:sldId id="261" r:id="rId3"/>
    <p:sldId id="260" r:id="rId4"/>
    <p:sldId id="269" r:id="rId5"/>
    <p:sldId id="270" r:id="rId6"/>
    <p:sldId id="271" r:id="rId7"/>
    <p:sldId id="263" r:id="rId8"/>
    <p:sldId id="264" r:id="rId9"/>
    <p:sldId id="265" r:id="rId10"/>
    <p:sldId id="274" r:id="rId11"/>
    <p:sldId id="266" r:id="rId12"/>
    <p:sldId id="275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D5"/>
    <a:srgbClr val="FFEBEB"/>
    <a:srgbClr val="DDC29B"/>
    <a:srgbClr val="FFFF99"/>
    <a:srgbClr val="CC3300"/>
    <a:srgbClr val="CCFFFF"/>
    <a:srgbClr val="00FFC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5" autoAdjust="0"/>
    <p:restoredTop sz="94660"/>
  </p:normalViewPr>
  <p:slideViewPr>
    <p:cSldViewPr>
      <p:cViewPr varScale="1">
        <p:scale>
          <a:sx n="61" d="100"/>
          <a:sy n="61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9BCE87-F1B2-417F-A59A-7781A1E0D5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31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92107B-5B5A-48C5-A0A2-4C8A6EF4175E}" type="slidenum">
              <a:rPr lang="ru-RU" smtClean="0"/>
              <a:pPr eaLnBrk="1" hangingPunct="1"/>
              <a:t>1</a:t>
            </a:fld>
            <a:endParaRPr lang="ru-RU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2E83C8-9AFC-49E6-9D52-D38A86FCBE11}" type="slidenum">
              <a:rPr lang="ru-RU" smtClean="0"/>
              <a:pPr eaLnBrk="1" hangingPunct="1"/>
              <a:t>10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896BF3-A67D-453B-8B2B-CF31547727A0}" type="slidenum">
              <a:rPr lang="ru-RU" smtClean="0"/>
              <a:pPr eaLnBrk="1" hangingPunct="1"/>
              <a:t>11</a:t>
            </a:fld>
            <a:endParaRPr lang="ru-RU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321F3F-417E-4A84-8629-648D236CD063}" type="slidenum">
              <a:rPr lang="ru-RU" smtClean="0"/>
              <a:pPr eaLnBrk="1" hangingPunct="1"/>
              <a:t>12</a:t>
            </a:fld>
            <a:endParaRPr lang="ru-R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C26732-332E-4035-8893-3FDD533F9595}" type="slidenum">
              <a:rPr lang="ru-RU" smtClean="0"/>
              <a:pPr eaLnBrk="1" hangingPunct="1"/>
              <a:t>2</a:t>
            </a:fld>
            <a:endParaRPr lang="ru-RU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7EFF1C-160D-411A-88E5-A213C6F02562}" type="slidenum">
              <a:rPr lang="ru-RU" smtClean="0"/>
              <a:pPr eaLnBrk="1" hangingPunct="1"/>
              <a:t>3</a:t>
            </a:fld>
            <a:endParaRPr lang="ru-RU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76F536-3AA2-45AB-B33D-ED5D480DC366}" type="slidenum">
              <a:rPr lang="ru-RU" smtClean="0"/>
              <a:pPr eaLnBrk="1" hangingPunct="1"/>
              <a:t>4</a:t>
            </a:fld>
            <a:endParaRPr lang="ru-RU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D33F5A-EDE4-40EB-ABF3-E58CDAC8E380}" type="slidenum">
              <a:rPr lang="ru-RU" smtClean="0"/>
              <a:pPr eaLnBrk="1" hangingPunct="1"/>
              <a:t>5</a:t>
            </a:fld>
            <a:endParaRPr lang="ru-RU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BECBA2-109D-48AF-8B04-50EA203839ED}" type="slidenum">
              <a:rPr lang="ru-RU" smtClean="0"/>
              <a:pPr eaLnBrk="1" hangingPunct="1"/>
              <a:t>6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68E4D6-DDF9-4B0E-B5BC-5540487619E6}" type="slidenum">
              <a:rPr lang="ru-RU" smtClean="0"/>
              <a:pPr eaLnBrk="1" hangingPunct="1"/>
              <a:t>7</a:t>
            </a:fld>
            <a:endParaRPr lang="ru-RU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DF89D6-E024-4080-BC28-633B88C475B4}" type="slidenum">
              <a:rPr lang="ru-RU" smtClean="0"/>
              <a:pPr eaLnBrk="1" hangingPunct="1"/>
              <a:t>8</a:t>
            </a:fld>
            <a:endParaRPr 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53FBB2-6978-43D7-B71B-258D07E9568C}" type="slidenum">
              <a:rPr lang="ru-RU" smtClean="0"/>
              <a:pPr eaLnBrk="1" hangingPunct="1"/>
              <a:t>9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63491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3492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3493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4416 w 1000"/>
                <a:gd name="T3" fmla="*/ 0 h 1000"/>
                <a:gd name="T4" fmla="*/ 4917 w 1000"/>
                <a:gd name="T5" fmla="*/ 500 h 1000"/>
                <a:gd name="T6" fmla="*/ 4417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3494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4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34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9FF7B40D-72F6-47B8-980E-02A55C142675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6349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349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C7298C3A-7FC3-4BFF-9933-FE4C1110BC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B4CA2A-845C-41AE-B3EC-D9A847BA529B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642FB-C676-4306-B1FF-700D8A019AF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579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CAF565-EDBF-4424-B214-1A2976C4C94C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4FEC9-18ED-4758-9C79-A695FB11951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00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7E8B24-E425-4D93-83A2-E025FDFCEA29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88E02-B07E-456F-A7B1-7C925CF21EC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16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60A33E-37F7-4627-8043-4AAEFB3A357B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1A4CB-EDD1-4BB6-979F-CEC3F03B2B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19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221841-3500-4BCE-BD74-0AB8A80C18A0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5914B-BE93-461C-B3B5-8BBD72763DA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20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07617-AD32-4EBC-9B2D-A5A223E57B3B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25033-D98D-4793-BD83-17E7FB8704D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73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DB9C95-98F3-4359-A3A0-470C48C9A7E9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2EC3A-27F3-49C1-B010-B29113F0027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99100-50A3-4EE3-BE4B-0DF28FB040A9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926F2-3536-40C6-9806-078683656C7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5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001B2A-200C-4E58-8B16-8D0CB888AF34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80901-D32C-46D9-9E6E-F072A1DB70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96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DFACCF-C172-445E-A1C5-AE934BDE54CB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C36AF-C8BF-4A12-A2F0-6515D5E9220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67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62467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2468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499 w 1000"/>
                <a:gd name="T3" fmla="*/ 0 h 1000"/>
                <a:gd name="T4" fmla="*/ 7000 w 1000"/>
                <a:gd name="T5" fmla="*/ 500 h 1000"/>
                <a:gd name="T6" fmla="*/ 6500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2469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47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EB8E401-9A80-4F28-8AE2-E4AC33036F16}" type="datetimeFigureOut">
              <a:rPr lang="ru-RU"/>
              <a:pPr/>
              <a:t>08.03.2023</a:t>
            </a:fld>
            <a:endParaRPr lang="ru-RU"/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6247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0CEE7669-90E6-4989-A870-B545B3504A1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cNA547Rcb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D749A4-3846-4669-B323-75547E90F6FE}" type="slidenum">
              <a:rPr lang="ru-RU" sz="1400"/>
              <a:pPr eaLnBrk="1" hangingPunct="1"/>
              <a:t>1</a:t>
            </a:fld>
            <a:endParaRPr lang="ru-RU" sz="140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7544" y="404664"/>
            <a:ext cx="8063681" cy="612068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sz="2400" b="1" dirty="0" smtClean="0"/>
              <a:t>Урок 26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sz="2400" b="1" dirty="0" smtClean="0"/>
              <a:t>ОБЖ 9 класс</a:t>
            </a:r>
            <a:endParaRPr lang="ru-RU" sz="2400" b="1" dirty="0"/>
          </a:p>
          <a:p>
            <a:pPr marL="0" indent="0">
              <a:buFont typeface="Wingdings" pitchFamily="2" charset="2"/>
              <a:buNone/>
            </a:pPr>
            <a:r>
              <a:rPr lang="ru-RU" sz="2400" b="1" dirty="0" smtClean="0"/>
              <a:t>Тема </a:t>
            </a:r>
            <a:r>
              <a:rPr lang="ru-RU" sz="2400" b="1" dirty="0"/>
              <a:t>:«Виды террористических акций. Законодательная и нормативно-правовая база противодействию терроризму.»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1800" dirty="0" smtClean="0"/>
              <a:t>Цель урока </a:t>
            </a:r>
            <a:r>
              <a:rPr lang="ru-RU" sz="1800" dirty="0"/>
              <a:t>:  рассмотреть основные положения Конституции Российской Федерации, Концепции противодействия терроризму в Российской Федерации, Федеральных законов «О противодействии терроризму» и «О противодействии экстремистской деятельности</a:t>
            </a:r>
            <a:r>
              <a:rPr lang="ru-RU" sz="1800" dirty="0" smtClean="0"/>
              <a:t>».</a:t>
            </a:r>
          </a:p>
          <a:p>
            <a:pPr marL="0" indent="0">
              <a:buNone/>
            </a:pPr>
            <a:r>
              <a:rPr lang="ru-RU" sz="1800" dirty="0" smtClean="0"/>
              <a:t>Метод обучения : дистанционный</a:t>
            </a:r>
          </a:p>
          <a:p>
            <a:pPr marL="0" indent="0" algn="ctr">
              <a:buNone/>
            </a:pPr>
            <a:r>
              <a:rPr lang="ru-RU" sz="1800" dirty="0" smtClean="0"/>
              <a:t>Ход урока</a:t>
            </a:r>
          </a:p>
          <a:p>
            <a:pPr>
              <a:buAutoNum type="arabicPeriod"/>
            </a:pPr>
            <a:r>
              <a:rPr lang="ru-RU" sz="1800" dirty="0" smtClean="0"/>
              <a:t>Просмотр видео : </a:t>
            </a:r>
            <a:r>
              <a:rPr lang="smn-FI" sz="1800" dirty="0">
                <a:hlinkClick r:id="rId3"/>
              </a:rPr>
              <a:t>https://</a:t>
            </a:r>
            <a:r>
              <a:rPr lang="smn-FI" sz="1800" dirty="0" smtClean="0">
                <a:hlinkClick r:id="rId3"/>
              </a:rPr>
              <a:t>youtu.be/lcNA547Rcb4</a:t>
            </a:r>
            <a:endParaRPr lang="ru-RU" sz="1800" dirty="0" smtClean="0"/>
          </a:p>
          <a:p>
            <a:pPr>
              <a:buAutoNum type="arabicPeriod" startAt="2"/>
            </a:pPr>
            <a:r>
              <a:rPr lang="ru-RU" sz="1800" dirty="0" smtClean="0"/>
              <a:t>Работа с презентацией. Записать конспект</a:t>
            </a:r>
          </a:p>
          <a:p>
            <a:pPr marL="0" indent="0">
              <a:buNone/>
            </a:pPr>
            <a:r>
              <a:rPr lang="ru-RU" sz="1800" dirty="0" smtClean="0"/>
              <a:t>3. Домашнее задание. </a:t>
            </a:r>
            <a:r>
              <a:rPr lang="ru-RU" sz="1800" smtClean="0"/>
              <a:t>Читать параграф 9</a:t>
            </a:r>
            <a:endParaRPr lang="ru-RU" sz="1800" dirty="0"/>
          </a:p>
          <a:p>
            <a:pPr>
              <a:buAutoNum type="arabicPeriod" startAt="2"/>
            </a:pPr>
            <a:endParaRPr lang="ru-RU" sz="1800" dirty="0" smtClean="0"/>
          </a:p>
          <a:p>
            <a:pPr>
              <a:buAutoNum type="arabicPeriod" startAt="2"/>
            </a:pPr>
            <a:endParaRPr lang="ru-RU" sz="1800" dirty="0" smtClean="0"/>
          </a:p>
          <a:p>
            <a:pPr marL="0" indent="0"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B23C03-6988-4930-A1EC-F7575E412572}" type="slidenum">
              <a:rPr lang="ru-RU" sz="1400"/>
              <a:pPr eaLnBrk="1" hangingPunct="1"/>
              <a:t>10</a:t>
            </a:fld>
            <a:endParaRPr lang="ru-RU" sz="1400"/>
          </a:p>
        </p:txBody>
      </p:sp>
      <p:sp>
        <p:nvSpPr>
          <p:cNvPr id="11267" name="AutoShape 4" descr="Голубая тисненая бумага"/>
          <p:cNvSpPr>
            <a:spLocks noChangeArrowheads="1"/>
          </p:cNvSpPr>
          <p:nvPr/>
        </p:nvSpPr>
        <p:spPr bwMode="auto">
          <a:xfrm>
            <a:off x="287338" y="620713"/>
            <a:ext cx="8856662" cy="5616575"/>
          </a:xfrm>
          <a:prstGeom prst="doubleWave">
            <a:avLst>
              <a:gd name="adj1" fmla="val 3296"/>
              <a:gd name="adj2" fmla="val -12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  <a:solidFill>
            <a:srgbClr val="FFD5D5"/>
          </a:solidFill>
        </p:spPr>
        <p:txBody>
          <a:bodyPr/>
          <a:lstStyle/>
          <a:p>
            <a:r>
              <a:rPr lang="ru-RU" sz="3800" b="1">
                <a:solidFill>
                  <a:srgbClr val="800000"/>
                </a:solidFill>
              </a:rPr>
              <a:t>Принципы борьбы с терроризмом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692150"/>
            <a:ext cx="8820150" cy="5256213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b="1"/>
              <a:t>Законность;</a:t>
            </a:r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b="1"/>
              <a:t>приоритет мер предупреждения терроризма;</a:t>
            </a:r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b="1"/>
              <a:t>неотвратимость наказания за осуществление террористической деятельности;</a:t>
            </a:r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b="1"/>
              <a:t>сочетание гласных и негласных методов борьбы с терроризмом;</a:t>
            </a:r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b="1"/>
              <a:t>комплексное использование профилактических правовых, политических, социально-экономических, пропагандистских мер;</a:t>
            </a:r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b="1"/>
              <a:t>приоритет защиты прав лиц, подвергшихся опасности в результате террористической акции;</a:t>
            </a:r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b="1"/>
              <a:t>минимальные уступки террористу;</a:t>
            </a:r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b="1"/>
              <a:t>единоначалие в руководстве привлекаемыми силами и средствами при проведении контртеррористических операций;</a:t>
            </a:r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ru-RU" sz="2000" b="1"/>
              <a:t>минимальная огласка технических приемов и тактики проведения контртеррористических операций, а также состава участников указанных операций.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9D566C-4198-42F4-8EC8-F8CC3A13F0F6}" type="slidenum">
              <a:rPr lang="ru-RU" sz="1400"/>
              <a:pPr eaLnBrk="1" hangingPunct="1"/>
              <a:t>11</a:t>
            </a:fld>
            <a:endParaRPr lang="ru-RU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29600" cy="850900"/>
          </a:xfrm>
        </p:spPr>
        <p:txBody>
          <a:bodyPr/>
          <a:lstStyle/>
          <a:p>
            <a:r>
              <a:rPr lang="ru-RU" sz="25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Российской Федерации борьба с терроризмом ведется: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gradFill rotWithShape="1">
            <a:gsLst>
              <a:gs pos="0">
                <a:srgbClr val="CCFFFF"/>
              </a:gs>
              <a:gs pos="100000">
                <a:srgbClr val="FFEBEB"/>
              </a:gs>
            </a:gsLst>
            <a:lin ang="18900000" scaled="1"/>
          </a:gradFill>
          <a:ln w="28575">
            <a:solidFill>
              <a:schemeClr val="folHlink"/>
            </a:solidFill>
          </a:ln>
          <a:effectLst>
            <a:prstShdw prst="shdw18" dist="17961" dir="135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800"/>
              <a:t>федеральной службой безопасности (ФСБ)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800"/>
              <a:t>министерством внутренних дел (МВД)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800"/>
              <a:t>министерством обороны (МО)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800"/>
              <a:t>службой внешней разведки (СВР)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800"/>
              <a:t>федеральной службой охраны (ФСО)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800"/>
              <a:t>федеральной пограничной службой (ФПС)</a:t>
            </a:r>
          </a:p>
        </p:txBody>
      </p:sp>
      <p:sp>
        <p:nvSpPr>
          <p:cNvPr id="12293" name="AutoShape 4"/>
          <p:cNvSpPr>
            <a:spLocks noChangeArrowheads="1"/>
          </p:cNvSpPr>
          <p:nvPr/>
        </p:nvSpPr>
        <p:spPr bwMode="auto">
          <a:xfrm>
            <a:off x="3924300" y="1125538"/>
            <a:ext cx="1008063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026713-7360-444F-AF58-67BB51D06148}" type="slidenum">
              <a:rPr lang="ru-RU" sz="1400"/>
              <a:pPr eaLnBrk="1" hangingPunct="1"/>
              <a:t>12</a:t>
            </a:fld>
            <a:endParaRPr lang="ru-RU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91513" cy="1052513"/>
          </a:xfrm>
        </p:spPr>
        <p:txBody>
          <a:bodyPr/>
          <a:lstStyle/>
          <a:p>
            <a:r>
              <a:rPr lang="ru-RU" sz="2900" b="1">
                <a:solidFill>
                  <a:schemeClr val="hlink"/>
                </a:solidFill>
              </a:rPr>
              <a:t>Л  и  т  е  р  а  т  у  р  а :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marL="361950" indent="-361950">
              <a:buClr>
                <a:schemeClr val="tx2"/>
              </a:buClr>
              <a:buFontTx/>
              <a:buAutoNum type="arabicPeriod"/>
            </a:pPr>
            <a:r>
              <a:rPr lang="ru-RU" sz="1800" b="1" u="sng"/>
              <a:t>Федеральные законы от:</a:t>
            </a:r>
          </a:p>
          <a:p>
            <a:pPr marL="361950" indent="-361950">
              <a:buClr>
                <a:schemeClr val="tx2"/>
              </a:buClr>
            </a:pPr>
            <a:r>
              <a:rPr lang="ru-RU" sz="1800" b="1"/>
              <a:t>6.03.2006 № 35-ФЗ «О противодействии терроризму» (в ред. Федерального закона от 27.07.2006 № 153-ФЗ);</a:t>
            </a:r>
          </a:p>
          <a:p>
            <a:pPr marL="361950" indent="-361950">
              <a:buClr>
                <a:schemeClr val="tx2"/>
              </a:buClr>
            </a:pPr>
            <a:r>
              <a:rPr lang="ru-RU" sz="1800" b="1"/>
              <a:t>13.06.1996 № 63-ФЗ «Уголовный кодекс Российской Федерации» (в ред. Федерального закона от 05.01.2006 № 110ФЗ).</a:t>
            </a:r>
          </a:p>
          <a:p>
            <a:pPr marL="361950" indent="-361950">
              <a:buClr>
                <a:schemeClr val="tx2"/>
              </a:buClr>
              <a:buFontTx/>
              <a:buAutoNum type="arabicPeriod" startAt="2"/>
            </a:pPr>
            <a:r>
              <a:rPr lang="ru-RU" sz="1800" b="1"/>
              <a:t>Указ Президента Российской Федерации от 15.02.2006 № 116 «О мерах по противодействию терроризму».</a:t>
            </a:r>
          </a:p>
          <a:p>
            <a:pPr marL="361950" indent="-361950">
              <a:buClr>
                <a:schemeClr val="tx2"/>
              </a:buClr>
              <a:buFontTx/>
              <a:buAutoNum type="arabicPeriod" startAt="2"/>
            </a:pPr>
            <a:r>
              <a:rPr lang="ru-RU" sz="1800" b="1" u="sng"/>
              <a:t>Постановления Правительства РФ от</a:t>
            </a:r>
            <a:r>
              <a:rPr lang="ru-RU" sz="1800" b="1"/>
              <a:t>:</a:t>
            </a:r>
          </a:p>
          <a:p>
            <a:pPr marL="361950" indent="-361950">
              <a:buClr>
                <a:schemeClr val="tx2"/>
              </a:buClr>
            </a:pPr>
            <a:r>
              <a:rPr lang="ru-RU" sz="1800" b="1"/>
              <a:t>15.09.1999 № 1040 «О мерах по противодействию терроризму»;</a:t>
            </a:r>
          </a:p>
          <a:p>
            <a:pPr marL="361950" indent="-361950">
              <a:buClr>
                <a:schemeClr val="tx2"/>
              </a:buClr>
            </a:pPr>
            <a:r>
              <a:rPr lang="ru-RU" sz="1800" b="1"/>
              <a:t>06.06.2007 № 352 «О мерах по реализации федерального закона «О противодействии терроризму».</a:t>
            </a:r>
          </a:p>
          <a:p>
            <a:pPr marL="361950" indent="-361950">
              <a:buClr>
                <a:schemeClr val="tx2"/>
              </a:buClr>
              <a:buFont typeface="Wingdings" pitchFamily="2" charset="2"/>
              <a:buNone/>
            </a:pPr>
            <a:r>
              <a:rPr lang="ru-RU" sz="1800" b="1"/>
              <a:t>4.  Паспорт безопасности МОБУ гимназия № 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88125" y="6237288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D3145D-73B0-424B-8D35-9660B19D8253}" type="slidenum">
              <a:rPr lang="ru-RU" sz="1400"/>
              <a:pPr eaLnBrk="1" hangingPunct="1"/>
              <a:t>2</a:t>
            </a:fld>
            <a:endParaRPr lang="ru-RU" sz="14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404813"/>
            <a:ext cx="8208963" cy="5761037"/>
          </a:xfrm>
          <a:gradFill rotWithShape="1">
            <a:gsLst>
              <a:gs pos="0">
                <a:srgbClr val="CCFFFF"/>
              </a:gs>
              <a:gs pos="100000">
                <a:srgbClr val="FFEBEB"/>
              </a:gs>
            </a:gsLst>
            <a:lin ang="18900000" scaled="1"/>
          </a:gradFill>
          <a:ln w="57150">
            <a:solidFill>
              <a:srgbClr val="D60093"/>
            </a:solidFill>
            <a:miter lim="800000"/>
            <a:headEnd/>
            <a:tailEnd/>
          </a:ln>
          <a:effectLst>
            <a:prstShdw prst="shdw17" dist="17961" dir="2700000">
              <a:srgbClr val="800058"/>
            </a:prstShdw>
          </a:effectLst>
        </p:spPr>
        <p:txBody>
          <a:bodyPr lIns="180000" rIns="180000"/>
          <a:lstStyle/>
          <a:p>
            <a:pPr marL="0" indent="534988" algn="just">
              <a:lnSpc>
                <a:spcPct val="130000"/>
              </a:lnSpc>
              <a:buFont typeface="Wingdings" pitchFamily="2" charset="2"/>
              <a:buNone/>
            </a:pPr>
            <a:r>
              <a:rPr lang="ru-RU" sz="2800" b="1">
                <a:solidFill>
                  <a:srgbClr val="800000"/>
                </a:solidFill>
              </a:rPr>
              <a:t>Терроризм –</a:t>
            </a:r>
            <a:r>
              <a:rPr lang="ru-RU" sz="2800"/>
              <a:t> </a:t>
            </a:r>
            <a:r>
              <a:rPr lang="ru-RU" sz="2800" b="1"/>
              <a:t>идеология насилия и практика воздействия на принятие решения органами государственной власти, органами местного самоуправления или международными организациями, связанные с устрашением населения и (или) иными формами противоправных насильственных действий. </a:t>
            </a:r>
          </a:p>
          <a:p>
            <a:pPr marL="0" indent="534988" algn="r">
              <a:lnSpc>
                <a:spcPct val="130000"/>
              </a:lnSpc>
              <a:buFont typeface="Wingdings" pitchFamily="2" charset="2"/>
              <a:buNone/>
            </a:pPr>
            <a:r>
              <a:rPr lang="ru-RU" sz="2200" b="1" i="1"/>
              <a:t>(Федеральный закон от 06.03.2006 № 35-ФЗ, ст.3)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6443663" y="5013325"/>
            <a:ext cx="1728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A260A1-F8E1-4FD8-879C-7A31303D4389}" type="slidenum">
              <a:rPr lang="ru-RU" sz="1400"/>
              <a:pPr eaLnBrk="1" hangingPunct="1"/>
              <a:t>3</a:t>
            </a:fld>
            <a:endParaRPr lang="ru-RU" sz="140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1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 распространение терроризма в России влияют следующие социальные факторы: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4294967295"/>
          </p:nvPr>
        </p:nvSpPr>
        <p:spPr>
          <a:gradFill rotWithShape="1">
            <a:gsLst>
              <a:gs pos="0">
                <a:srgbClr val="FFEBEB"/>
              </a:gs>
              <a:gs pos="100000">
                <a:srgbClr val="CCFFFF"/>
              </a:gs>
            </a:gsLst>
            <a:lin ang="5400000" scaled="1"/>
          </a:gradFill>
          <a:ln w="38100">
            <a:solidFill>
              <a:srgbClr val="D60093"/>
            </a:solidFill>
            <a:miter lim="800000"/>
            <a:headEnd/>
            <a:tailEnd/>
          </a:ln>
          <a:effectLst>
            <a:prstShdw prst="shdw17" dist="17961" dir="2700000">
              <a:srgbClr val="800058"/>
            </a:prstShdw>
          </a:effectLst>
        </p:spPr>
        <p:txBody>
          <a:bodyPr/>
          <a:lstStyle/>
          <a:p>
            <a:r>
              <a:rPr lang="ru-RU" sz="2400" b="1"/>
              <a:t>активизация борьбы за политическую власть;</a:t>
            </a:r>
          </a:p>
          <a:p>
            <a:r>
              <a:rPr lang="ru-RU" sz="2400" b="1"/>
              <a:t>обострение межнациональных противоречий на почве мнимого ущемления национальных прав отдельных этносов;</a:t>
            </a:r>
          </a:p>
          <a:p>
            <a:r>
              <a:rPr lang="ru-RU" sz="2400" b="1"/>
              <a:t>распространение сепаратистских, антифедералистских, антирусских настроений и политических тенденций;</a:t>
            </a:r>
          </a:p>
          <a:p>
            <a:r>
              <a:rPr lang="ru-RU" sz="2400" b="1"/>
              <a:t> рост организованной преступности.</a:t>
            </a:r>
          </a:p>
          <a:p>
            <a:r>
              <a:rPr lang="ru-RU" sz="2400" b="1"/>
              <a:t>распространение уголовного терроризма, рост притязаний на политическую власть.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B323F0-15DA-4406-A3C0-278A016AFB3A}" type="slidenum">
              <a:rPr lang="ru-RU" sz="1400"/>
              <a:pPr eaLnBrk="1" hangingPunct="1"/>
              <a:t>4</a:t>
            </a:fld>
            <a:endParaRPr lang="ru-RU" sz="1400"/>
          </a:p>
        </p:txBody>
      </p:sp>
      <p:sp>
        <p:nvSpPr>
          <p:cNvPr id="5123" name="AutoShape 20"/>
          <p:cNvSpPr>
            <a:spLocks noChangeArrowheads="1"/>
          </p:cNvSpPr>
          <p:nvPr/>
        </p:nvSpPr>
        <p:spPr bwMode="auto">
          <a:xfrm rot="438153">
            <a:off x="188913" y="-171450"/>
            <a:ext cx="8963025" cy="7034213"/>
          </a:xfrm>
          <a:prstGeom prst="irregularSeal1">
            <a:avLst/>
          </a:prstGeom>
          <a:gradFill rotWithShape="1">
            <a:gsLst>
              <a:gs pos="0">
                <a:srgbClr val="FFD5D5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124" name="Group 21"/>
          <p:cNvGrpSpPr>
            <a:grpSpLocks/>
          </p:cNvGrpSpPr>
          <p:nvPr/>
        </p:nvGrpSpPr>
        <p:grpSpPr bwMode="auto">
          <a:xfrm>
            <a:off x="250825" y="1412875"/>
            <a:ext cx="8642350" cy="2592388"/>
            <a:chOff x="158" y="1207"/>
            <a:chExt cx="5444" cy="1633"/>
          </a:xfrm>
        </p:grpSpPr>
        <p:sp>
          <p:nvSpPr>
            <p:cNvPr id="5130" name="Text Box 12"/>
            <p:cNvSpPr txBox="1">
              <a:spLocks noChangeArrowheads="1"/>
            </p:cNvSpPr>
            <p:nvPr/>
          </p:nvSpPr>
          <p:spPr bwMode="auto">
            <a:xfrm>
              <a:off x="4558" y="2432"/>
              <a:ext cx="1044" cy="40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1600" b="1">
                  <a:latin typeface="Times New Roman" pitchFamily="18" charset="0"/>
                </a:rPr>
                <a:t>криминогенный</a:t>
              </a:r>
            </a:p>
          </p:txBody>
        </p:sp>
        <p:sp>
          <p:nvSpPr>
            <p:cNvPr id="5131" name="Text Box 2"/>
            <p:cNvSpPr txBox="1">
              <a:spLocks noChangeArrowheads="1"/>
            </p:cNvSpPr>
            <p:nvPr/>
          </p:nvSpPr>
          <p:spPr bwMode="auto">
            <a:xfrm>
              <a:off x="1746" y="1207"/>
              <a:ext cx="2540" cy="539"/>
            </a:xfrm>
            <a:prstGeom prst="rect">
              <a:avLst/>
            </a:prstGeom>
            <a:solidFill>
              <a:srgbClr val="FFD5D5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3200" b="1">
                  <a:latin typeface="Times New Roman" pitchFamily="18" charset="0"/>
                </a:rPr>
                <a:t>Виды терроризма</a:t>
              </a:r>
            </a:p>
          </p:txBody>
        </p:sp>
        <p:sp>
          <p:nvSpPr>
            <p:cNvPr id="5132" name="Line 4"/>
            <p:cNvSpPr>
              <a:spLocks noChangeShapeType="1"/>
            </p:cNvSpPr>
            <p:nvPr/>
          </p:nvSpPr>
          <p:spPr bwMode="auto">
            <a:xfrm>
              <a:off x="1190" y="2143"/>
              <a:ext cx="381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3" name="Line 5"/>
            <p:cNvSpPr>
              <a:spLocks noChangeShapeType="1"/>
            </p:cNvSpPr>
            <p:nvPr/>
          </p:nvSpPr>
          <p:spPr bwMode="auto">
            <a:xfrm>
              <a:off x="1190" y="2143"/>
              <a:ext cx="0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4" name="Line 6"/>
            <p:cNvSpPr>
              <a:spLocks noChangeShapeType="1"/>
            </p:cNvSpPr>
            <p:nvPr/>
          </p:nvSpPr>
          <p:spPr bwMode="auto">
            <a:xfrm>
              <a:off x="5005" y="2143"/>
              <a:ext cx="0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5" name="Line 7"/>
            <p:cNvSpPr>
              <a:spLocks noChangeShapeType="1"/>
            </p:cNvSpPr>
            <p:nvPr/>
          </p:nvSpPr>
          <p:spPr bwMode="auto">
            <a:xfrm>
              <a:off x="2426" y="2160"/>
              <a:ext cx="0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6" name="Line 8"/>
            <p:cNvSpPr>
              <a:spLocks noChangeShapeType="1"/>
            </p:cNvSpPr>
            <p:nvPr/>
          </p:nvSpPr>
          <p:spPr bwMode="auto">
            <a:xfrm>
              <a:off x="3787" y="2160"/>
              <a:ext cx="0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7" name="Text Box 9"/>
            <p:cNvSpPr txBox="1">
              <a:spLocks noChangeArrowheads="1"/>
            </p:cNvSpPr>
            <p:nvPr/>
          </p:nvSpPr>
          <p:spPr bwMode="auto">
            <a:xfrm>
              <a:off x="158" y="2432"/>
              <a:ext cx="1594" cy="40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ru-RU" sz="800" b="1">
                <a:latin typeface="Times New Roman" pitchFamily="18" charset="0"/>
              </a:endParaRPr>
            </a:p>
            <a:p>
              <a:pPr algn="ctr"/>
              <a:r>
                <a:rPr lang="ru-RU" sz="1600" b="1">
                  <a:latin typeface="Times New Roman" pitchFamily="18" charset="0"/>
                </a:rPr>
                <a:t>ПОЛИТИЧЕСКИЙ</a:t>
              </a:r>
            </a:p>
          </p:txBody>
        </p:sp>
        <p:sp>
          <p:nvSpPr>
            <p:cNvPr id="5138" name="Text Box 10"/>
            <p:cNvSpPr txBox="1">
              <a:spLocks noChangeArrowheads="1"/>
            </p:cNvSpPr>
            <p:nvPr/>
          </p:nvSpPr>
          <p:spPr bwMode="auto">
            <a:xfrm>
              <a:off x="1882" y="2432"/>
              <a:ext cx="1132" cy="40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ru-RU" sz="800" b="1">
                <a:latin typeface="Times New Roman" pitchFamily="18" charset="0"/>
              </a:endParaRPr>
            </a:p>
            <a:p>
              <a:pPr algn="ctr"/>
              <a:r>
                <a:rPr lang="ru-RU" sz="1600" b="1">
                  <a:latin typeface="Times New Roman" pitchFamily="18" charset="0"/>
                </a:rPr>
                <a:t>экономический</a:t>
              </a:r>
            </a:p>
          </p:txBody>
        </p:sp>
        <p:sp>
          <p:nvSpPr>
            <p:cNvPr id="5139" name="Text Box 11"/>
            <p:cNvSpPr txBox="1">
              <a:spLocks noChangeArrowheads="1"/>
            </p:cNvSpPr>
            <p:nvPr/>
          </p:nvSpPr>
          <p:spPr bwMode="auto">
            <a:xfrm>
              <a:off x="3152" y="2432"/>
              <a:ext cx="1267" cy="40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ru-RU" sz="800" b="1">
                <a:latin typeface="Times New Roman" pitchFamily="18" charset="0"/>
              </a:endParaRPr>
            </a:p>
            <a:p>
              <a:pPr algn="ctr"/>
              <a:r>
                <a:rPr lang="ru-RU" sz="1600" b="1">
                  <a:latin typeface="Times New Roman" pitchFamily="18" charset="0"/>
                </a:rPr>
                <a:t>виртуальный</a:t>
              </a:r>
            </a:p>
          </p:txBody>
        </p:sp>
        <p:sp>
          <p:nvSpPr>
            <p:cNvPr id="5140" name="Line 16"/>
            <p:cNvSpPr>
              <a:spLocks noChangeShapeType="1"/>
            </p:cNvSpPr>
            <p:nvPr/>
          </p:nvSpPr>
          <p:spPr bwMode="auto">
            <a:xfrm>
              <a:off x="2971" y="1752"/>
              <a:ext cx="0" cy="3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125" name="Group 38"/>
          <p:cNvGrpSpPr>
            <a:grpSpLocks/>
          </p:cNvGrpSpPr>
          <p:nvPr/>
        </p:nvGrpSpPr>
        <p:grpSpPr bwMode="auto">
          <a:xfrm>
            <a:off x="323850" y="4508500"/>
            <a:ext cx="8569325" cy="1800225"/>
            <a:chOff x="204" y="2840"/>
            <a:chExt cx="5398" cy="1134"/>
          </a:xfrm>
        </p:grpSpPr>
        <p:pic>
          <p:nvPicPr>
            <p:cNvPr id="5126" name="Picture 2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2840"/>
              <a:ext cx="1497" cy="1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7" name="Picture 2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7" y="2840"/>
              <a:ext cx="1134" cy="1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Picture 3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2840"/>
              <a:ext cx="1044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9" name="Picture 3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8" y="2840"/>
              <a:ext cx="1224" cy="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1C31A7-D522-48D5-AAF5-1100FAC74CFB}" type="slidenum">
              <a:rPr lang="ru-RU" sz="1400"/>
              <a:pPr eaLnBrk="1" hangingPunct="1"/>
              <a:t>5</a:t>
            </a:fld>
            <a:endParaRPr lang="ru-RU" sz="1400"/>
          </a:p>
        </p:txBody>
      </p:sp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2000250" y="190500"/>
            <a:ext cx="5334000" cy="8382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679575" y="252413"/>
            <a:ext cx="5268913" cy="488950"/>
          </a:xfrm>
        </p:spPr>
        <p:txBody>
          <a:bodyPr/>
          <a:lstStyle/>
          <a:p>
            <a:r>
              <a:rPr lang="ru-RU" sz="2500"/>
              <a:t>Цели террора</a:t>
            </a:r>
          </a:p>
        </p:txBody>
      </p:sp>
      <p:sp>
        <p:nvSpPr>
          <p:cNvPr id="6149" name="AutoShape 4"/>
          <p:cNvSpPr>
            <a:spLocks noChangeArrowheads="1"/>
          </p:cNvSpPr>
          <p:nvPr/>
        </p:nvSpPr>
        <p:spPr bwMode="auto">
          <a:xfrm>
            <a:off x="304800" y="1752600"/>
            <a:ext cx="30480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5486400" y="1752600"/>
            <a:ext cx="33528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Морально-психологическое</a:t>
            </a:r>
          </a:p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воздействие на население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04800" y="2819400"/>
            <a:ext cx="30480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Провокация войны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5562600" y="2819400"/>
            <a:ext cx="32766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Устранение соперника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304800" y="3733800"/>
            <a:ext cx="30480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Нанесение </a:t>
            </a:r>
          </a:p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экономического ущерба </a:t>
            </a: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5562600" y="3733800"/>
            <a:ext cx="32766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Месть за какую-то </a:t>
            </a:r>
          </a:p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деятельность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04800" y="1752600"/>
            <a:ext cx="3048000" cy="711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sz="2000" b="1">
                <a:latin typeface="Times New Roman" pitchFamily="18" charset="0"/>
              </a:rPr>
              <a:t>Воздействие на органы государственной власти</a:t>
            </a:r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1066800" y="4800600"/>
            <a:ext cx="27432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Вымогательство </a:t>
            </a:r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5334000" y="4800600"/>
            <a:ext cx="29718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Другие цели</a:t>
            </a: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3200400" y="5791200"/>
            <a:ext cx="2743200" cy="685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Криминализация </a:t>
            </a:r>
          </a:p>
          <a:p>
            <a:pPr algn="ctr" eaLnBrk="0" hangingPunct="0">
              <a:defRPr/>
            </a:pPr>
            <a:r>
              <a:rPr lang="ru-RU" sz="2000" b="1">
                <a:latin typeface="Times New Roman" pitchFamily="18" charset="0"/>
              </a:rPr>
              <a:t>общества</a:t>
            </a:r>
          </a:p>
        </p:txBody>
      </p:sp>
      <p:sp>
        <p:nvSpPr>
          <p:cNvPr id="6159" name="AutoShape 14"/>
          <p:cNvSpPr>
            <a:spLocks noChangeArrowheads="1"/>
          </p:cNvSpPr>
          <p:nvPr/>
        </p:nvSpPr>
        <p:spPr bwMode="auto">
          <a:xfrm>
            <a:off x="4076700" y="1047750"/>
            <a:ext cx="9906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0" name="Line 15"/>
          <p:cNvSpPr>
            <a:spLocks noChangeShapeType="1"/>
          </p:cNvSpPr>
          <p:nvPr/>
        </p:nvSpPr>
        <p:spPr bwMode="auto">
          <a:xfrm flipH="1">
            <a:off x="3352800" y="1524000"/>
            <a:ext cx="1295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1" name="Line 16"/>
          <p:cNvSpPr>
            <a:spLocks noChangeShapeType="1"/>
          </p:cNvSpPr>
          <p:nvPr/>
        </p:nvSpPr>
        <p:spPr bwMode="auto">
          <a:xfrm>
            <a:off x="4572000" y="15240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2" name="Line 17"/>
          <p:cNvSpPr>
            <a:spLocks noChangeShapeType="1"/>
          </p:cNvSpPr>
          <p:nvPr/>
        </p:nvSpPr>
        <p:spPr bwMode="auto">
          <a:xfrm flipH="1">
            <a:off x="3352800" y="1524000"/>
            <a:ext cx="12192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3" name="Line 18"/>
          <p:cNvSpPr>
            <a:spLocks noChangeShapeType="1"/>
          </p:cNvSpPr>
          <p:nvPr/>
        </p:nvSpPr>
        <p:spPr bwMode="auto">
          <a:xfrm>
            <a:off x="4572000" y="1524000"/>
            <a:ext cx="990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4" name="Line 19"/>
          <p:cNvSpPr>
            <a:spLocks noChangeShapeType="1"/>
          </p:cNvSpPr>
          <p:nvPr/>
        </p:nvSpPr>
        <p:spPr bwMode="auto">
          <a:xfrm flipH="1">
            <a:off x="3352800" y="1524000"/>
            <a:ext cx="121920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5" name="Line 20"/>
          <p:cNvSpPr>
            <a:spLocks noChangeShapeType="1"/>
          </p:cNvSpPr>
          <p:nvPr/>
        </p:nvSpPr>
        <p:spPr bwMode="auto">
          <a:xfrm>
            <a:off x="4572000" y="1600200"/>
            <a:ext cx="99060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6" name="Line 21"/>
          <p:cNvSpPr>
            <a:spLocks noChangeShapeType="1"/>
          </p:cNvSpPr>
          <p:nvPr/>
        </p:nvSpPr>
        <p:spPr bwMode="auto">
          <a:xfrm>
            <a:off x="4572000" y="1600200"/>
            <a:ext cx="0" cy="419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7" name="Line 22"/>
          <p:cNvSpPr>
            <a:spLocks noChangeShapeType="1"/>
          </p:cNvSpPr>
          <p:nvPr/>
        </p:nvSpPr>
        <p:spPr bwMode="auto">
          <a:xfrm flipH="1">
            <a:off x="3810000" y="42672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8" name="Line 23"/>
          <p:cNvSpPr>
            <a:spLocks noChangeShapeType="1"/>
          </p:cNvSpPr>
          <p:nvPr/>
        </p:nvSpPr>
        <p:spPr bwMode="auto">
          <a:xfrm>
            <a:off x="4572000" y="42672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FA260E-7AC1-418D-AA10-AAD95D8730E8}" type="slidenum">
              <a:rPr lang="ru-RU" sz="1400"/>
              <a:pPr eaLnBrk="1" hangingPunct="1"/>
              <a:t>6</a:t>
            </a:fld>
            <a:endParaRPr lang="ru-RU" sz="1400"/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2124075" y="2057400"/>
            <a:ext cx="5040313" cy="2362200"/>
          </a:xfrm>
          <a:prstGeom prst="pentagon">
            <a:avLst/>
          </a:prstGeom>
          <a:solidFill>
            <a:srgbClr val="FFD5D5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2200" b="1"/>
              <a:t>ПРИЕМЫ </a:t>
            </a:r>
          </a:p>
          <a:p>
            <a:pPr algn="ctr" eaLnBrk="0" hangingPunct="0"/>
            <a:r>
              <a:rPr lang="ru-RU" b="1"/>
              <a:t>И </a:t>
            </a:r>
          </a:p>
          <a:p>
            <a:pPr algn="ctr" eaLnBrk="0" hangingPunct="0"/>
            <a:r>
              <a:rPr lang="ru-RU" sz="2200" b="1"/>
              <a:t>СПОСОБЫ осуществления</a:t>
            </a:r>
          </a:p>
          <a:p>
            <a:pPr algn="ctr" eaLnBrk="0" hangingPunct="0"/>
            <a:r>
              <a:rPr lang="ru-RU" sz="2200" b="1"/>
              <a:t>ТЕРАКТОВ</a:t>
            </a:r>
          </a:p>
          <a:p>
            <a:pPr algn="ctr" eaLnBrk="0" hangingPunct="0"/>
            <a:endParaRPr lang="ru-RU" sz="2200" b="1"/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381000" y="457200"/>
            <a:ext cx="1752600" cy="935038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Захват транспортных средств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2438400" y="457200"/>
            <a:ext cx="1905000" cy="935038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Взрывы зданий и сооружений</a:t>
            </a:r>
          </a:p>
          <a:p>
            <a:pPr algn="ctr">
              <a:spcBef>
                <a:spcPct val="50000"/>
              </a:spcBef>
            </a:pPr>
            <a:endParaRPr lang="ru-RU" sz="1200" b="1">
              <a:latin typeface="Times New Roman" pitchFamily="18" charset="0"/>
            </a:endParaRP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4648200" y="457200"/>
            <a:ext cx="2057400" cy="935038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Взрывы в местах скопления людей </a:t>
            </a:r>
          </a:p>
          <a:p>
            <a:pPr algn="ctr">
              <a:spcBef>
                <a:spcPct val="50000"/>
              </a:spcBef>
            </a:pPr>
            <a:endParaRPr lang="ru-RU" sz="1200" b="1">
              <a:latin typeface="Times New Roman" pitchFamily="18" charset="0"/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7010400" y="457200"/>
            <a:ext cx="1752600" cy="935038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Похищение людей </a:t>
            </a:r>
          </a:p>
          <a:p>
            <a:pPr algn="ctr">
              <a:spcBef>
                <a:spcPct val="50000"/>
              </a:spcBef>
            </a:pPr>
            <a:endParaRPr lang="ru-RU" sz="1200" b="1">
              <a:latin typeface="Times New Roman" pitchFamily="18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81000" y="2036763"/>
            <a:ext cx="1752600" cy="10128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ru-RU" sz="2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Взятие в заложники</a:t>
            </a:r>
          </a:p>
          <a:p>
            <a:pPr algn="ctr">
              <a:spcBef>
                <a:spcPct val="50000"/>
              </a:spcBef>
            </a:pPr>
            <a:endParaRPr lang="ru-RU" sz="800" b="1">
              <a:latin typeface="Times New Roman" pitchFamily="18" charset="0"/>
            </a:endParaRP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381000" y="3636963"/>
            <a:ext cx="1752600" cy="965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ru-RU" sz="8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Убийства </a:t>
            </a:r>
          </a:p>
          <a:p>
            <a:pPr algn="ctr"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381000" y="5257800"/>
            <a:ext cx="1752600" cy="896938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ru-RU" sz="2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Нападения </a:t>
            </a:r>
          </a:p>
          <a:p>
            <a:pPr algn="ctr">
              <a:spcBef>
                <a:spcPct val="50000"/>
              </a:spcBef>
            </a:pPr>
            <a:endParaRPr lang="ru-RU" sz="1500" b="1">
              <a:latin typeface="Times New Roman" pitchFamily="18" charset="0"/>
            </a:endParaRP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7010400" y="5257800"/>
            <a:ext cx="1752600" cy="8985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ru-RU" sz="2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Другие приемы </a:t>
            </a:r>
            <a:endParaRPr lang="ru-RU" sz="2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ru-RU" sz="2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100" b="1">
                <a:latin typeface="Times New Roman" pitchFamily="18" charset="0"/>
              </a:rPr>
              <a:t>2</a:t>
            </a:r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7010400" y="3636963"/>
            <a:ext cx="1752600" cy="9652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ru-RU" sz="8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Угрозы</a:t>
            </a:r>
          </a:p>
          <a:p>
            <a:pPr algn="ctr"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7010400" y="2036763"/>
            <a:ext cx="1752600" cy="935037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Уничтожение материальных средств</a:t>
            </a:r>
            <a:endParaRPr lang="ru-RU" sz="1200" b="1">
              <a:latin typeface="Times New Roman" pitchFamily="18" charset="0"/>
            </a:endParaRP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2514600" y="5257800"/>
            <a:ext cx="1752600" cy="896938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ru-RU" sz="2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Отравления </a:t>
            </a:r>
          </a:p>
          <a:p>
            <a:pPr algn="ctr">
              <a:spcBef>
                <a:spcPct val="50000"/>
              </a:spcBef>
            </a:pPr>
            <a:endParaRPr lang="ru-RU" sz="1500" b="1">
              <a:latin typeface="Times New Roman" pitchFamily="18" charset="0"/>
            </a:endParaRP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4876800" y="5257800"/>
            <a:ext cx="1752600" cy="896938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ru-RU" sz="2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Заражения </a:t>
            </a:r>
          </a:p>
          <a:p>
            <a:pPr algn="ctr">
              <a:spcBef>
                <a:spcPct val="50000"/>
              </a:spcBef>
            </a:pPr>
            <a:endParaRPr lang="ru-RU" sz="1500" b="1">
              <a:latin typeface="Times New Roman" pitchFamily="18" charset="0"/>
            </a:endParaRPr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 flipV="1">
            <a:off x="5257800" y="1371600"/>
            <a:ext cx="4572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 flipV="1">
            <a:off x="5257800" y="1371600"/>
            <a:ext cx="26670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 flipV="1">
            <a:off x="6096000" y="2057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7" name="Line 18"/>
          <p:cNvSpPr>
            <a:spLocks noChangeShapeType="1"/>
          </p:cNvSpPr>
          <p:nvPr/>
        </p:nvSpPr>
        <p:spPr bwMode="auto">
          <a:xfrm>
            <a:off x="6096000" y="29718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>
            <a:off x="5791200" y="3733800"/>
            <a:ext cx="1524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 flipH="1">
            <a:off x="3352800" y="44196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0" name="Line 21"/>
          <p:cNvSpPr>
            <a:spLocks noChangeShapeType="1"/>
          </p:cNvSpPr>
          <p:nvPr/>
        </p:nvSpPr>
        <p:spPr bwMode="auto">
          <a:xfrm>
            <a:off x="5486400" y="4419600"/>
            <a:ext cx="304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1" name="Line 22"/>
          <p:cNvSpPr>
            <a:spLocks noChangeShapeType="1"/>
          </p:cNvSpPr>
          <p:nvPr/>
        </p:nvSpPr>
        <p:spPr bwMode="auto">
          <a:xfrm flipH="1" flipV="1">
            <a:off x="3429000" y="1371600"/>
            <a:ext cx="3810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2" name="Line 23"/>
          <p:cNvSpPr>
            <a:spLocks noChangeShapeType="1"/>
          </p:cNvSpPr>
          <p:nvPr/>
        </p:nvSpPr>
        <p:spPr bwMode="auto">
          <a:xfrm flipH="1" flipV="1">
            <a:off x="1066800" y="1371600"/>
            <a:ext cx="26670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3" name="Line 24"/>
          <p:cNvSpPr>
            <a:spLocks noChangeShapeType="1"/>
          </p:cNvSpPr>
          <p:nvPr/>
        </p:nvSpPr>
        <p:spPr bwMode="auto">
          <a:xfrm flipH="1" flipV="1">
            <a:off x="2133600" y="2057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4" name="Line 25"/>
          <p:cNvSpPr>
            <a:spLocks noChangeShapeType="1"/>
          </p:cNvSpPr>
          <p:nvPr/>
        </p:nvSpPr>
        <p:spPr bwMode="auto">
          <a:xfrm flipH="1">
            <a:off x="2133600" y="29718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5" name="Line 26"/>
          <p:cNvSpPr>
            <a:spLocks noChangeShapeType="1"/>
          </p:cNvSpPr>
          <p:nvPr/>
        </p:nvSpPr>
        <p:spPr bwMode="auto">
          <a:xfrm flipH="1">
            <a:off x="1828800" y="3733800"/>
            <a:ext cx="1524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BEE6DB-CC95-4580-89A8-FA1FC3616EAA}" type="slidenum">
              <a:rPr lang="ru-RU" sz="1400"/>
              <a:pPr eaLnBrk="1" hangingPunct="1"/>
              <a:t>7</a:t>
            </a:fld>
            <a:endParaRPr lang="ru-RU" sz="140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681038"/>
          </a:xfrm>
        </p:spPr>
        <p:txBody>
          <a:bodyPr/>
          <a:lstStyle/>
          <a:p>
            <a:r>
              <a:rPr lang="ru-RU" sz="25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Терроризм, осуществляемый с применением взрывных устройств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12875"/>
            <a:ext cx="8229600" cy="4248150"/>
          </a:xfrm>
          <a:gradFill rotWithShape="1">
            <a:gsLst>
              <a:gs pos="0">
                <a:srgbClr val="FFD5D5"/>
              </a:gs>
              <a:gs pos="100000">
                <a:srgbClr val="CCFFFF"/>
              </a:gs>
            </a:gsLst>
            <a:lin ang="27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13500000">
              <a:srgbClr val="4D0000"/>
            </a:prstShdw>
          </a:effectLst>
        </p:spPr>
        <p:txBody>
          <a:bodyPr/>
          <a:lstStyle/>
          <a:p>
            <a:pPr marL="0" indent="534988" algn="just">
              <a:lnSpc>
                <a:spcPct val="120000"/>
              </a:lnSpc>
              <a:buFont typeface="Wingdings" pitchFamily="2" charset="2"/>
              <a:buNone/>
            </a:pPr>
            <a:r>
              <a:rPr lang="ru-RU" sz="2300"/>
              <a:t>В большинстве случаев террористы-бандиты применяют взрывоопасные устройства, предметы.</a:t>
            </a:r>
          </a:p>
          <a:p>
            <a:pPr marL="0" indent="534988" algn="just">
              <a:lnSpc>
                <a:spcPct val="90000"/>
              </a:lnSpc>
              <a:buFont typeface="Wingdings" pitchFamily="2" charset="2"/>
              <a:buNone/>
            </a:pPr>
            <a:endParaRPr lang="ru-RU" sz="2300" b="1"/>
          </a:p>
          <a:p>
            <a:pPr marL="0" indent="534988"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300" b="1">
                <a:solidFill>
                  <a:schemeClr val="hlink"/>
                </a:solidFill>
              </a:rPr>
              <a:t>Взрывоопасный предмет</a:t>
            </a:r>
            <a:r>
              <a:rPr lang="ru-RU" sz="2300">
                <a:solidFill>
                  <a:schemeClr val="hlink"/>
                </a:solidFill>
              </a:rPr>
              <a:t> </a:t>
            </a:r>
            <a:r>
              <a:rPr lang="ru-RU" sz="2300" b="1">
                <a:solidFill>
                  <a:schemeClr val="hlink"/>
                </a:solidFill>
              </a:rPr>
              <a:t>(ВОП) –</a:t>
            </a:r>
            <a:r>
              <a:rPr lang="ru-RU" sz="2300"/>
              <a:t> </a:t>
            </a:r>
            <a:r>
              <a:rPr lang="ru-RU" sz="2300" i="1"/>
              <a:t>это устройство или вещество, способное при определенных условиях быстро выделить химическую, электромагнитную, механическую и др. виды энергии.</a:t>
            </a:r>
          </a:p>
          <a:p>
            <a:pPr marL="0" indent="534988" algn="just">
              <a:lnSpc>
                <a:spcPct val="90000"/>
              </a:lnSpc>
              <a:buFont typeface="Wingdings" pitchFamily="2" charset="2"/>
              <a:buNone/>
            </a:pPr>
            <a:endParaRPr lang="ru-RU" sz="2300" i="1"/>
          </a:p>
          <a:p>
            <a:pPr marL="0" indent="534988"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300"/>
              <a:t>ВОП  подразделяются на штатные и самодельные.</a:t>
            </a:r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445125"/>
            <a:ext cx="1584325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EF3D81-85E3-4A44-9D29-A2F532388C7E}" type="slidenum">
              <a:rPr lang="ru-RU" sz="1400"/>
              <a:pPr eaLnBrk="1" hangingPunct="1"/>
              <a:t>8</a:t>
            </a:fld>
            <a:endParaRPr lang="ru-RU" sz="1400"/>
          </a:p>
        </p:txBody>
      </p:sp>
      <p:sp>
        <p:nvSpPr>
          <p:cNvPr id="9219" name="Rectangle 3" descr="Букет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692150"/>
            <a:ext cx="8229600" cy="5329238"/>
          </a:xfrm>
          <a:blipFill dpi="0" rotWithShape="1">
            <a:blip r:embed="rId3"/>
            <a:srcRect/>
            <a:tile tx="0" ty="0" sx="100000" sy="100000" flip="none" algn="tl"/>
          </a:blipFill>
          <a:ln w="5715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marL="0" indent="628650" algn="just">
              <a:lnSpc>
                <a:spcPct val="90000"/>
              </a:lnSpc>
              <a:buFont typeface="Wingdings" pitchFamily="2" charset="2"/>
              <a:buNone/>
            </a:pPr>
            <a:endParaRPr lang="ru-RU" sz="2400" i="1">
              <a:solidFill>
                <a:schemeClr val="hlink"/>
              </a:solidFill>
            </a:endParaRPr>
          </a:p>
          <a:p>
            <a:pPr marL="0" indent="628650"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>
                <a:solidFill>
                  <a:schemeClr val="hlink"/>
                </a:solidFill>
              </a:rPr>
              <a:t>Штатные –</a:t>
            </a:r>
            <a:r>
              <a:rPr lang="ru-RU" sz="2400"/>
              <a:t> </a:t>
            </a:r>
            <a:r>
              <a:rPr lang="ru-RU" sz="2400" b="1">
                <a:solidFill>
                  <a:schemeClr val="tx2"/>
                </a:solidFill>
              </a:rPr>
              <a:t>взрывные устройства, произведенные в промышленности и применяемые в армии, правоохранительных органах.</a:t>
            </a:r>
          </a:p>
          <a:p>
            <a:pPr marL="0" indent="628650" algn="just">
              <a:lnSpc>
                <a:spcPct val="90000"/>
              </a:lnSpc>
              <a:buFont typeface="Wingdings" pitchFamily="2" charset="2"/>
              <a:buNone/>
            </a:pPr>
            <a:endParaRPr lang="ru-RU" sz="2400" b="1">
              <a:solidFill>
                <a:schemeClr val="tx2"/>
              </a:solidFill>
            </a:endParaRPr>
          </a:p>
          <a:p>
            <a:pPr marL="0" indent="628650"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К ним принадлежат авиабомбы, кассеты, зажигательные баки, ракеты, снаряды: РС, артиллерийские, танковые, зенитные; мины от минометов, патроны крупных калибров и стрелкового оружия, ручные гранаты, химические и специальные, другие устройства, содержащие взрывчатые вещества.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CF4EF9-9D44-463A-94C5-7EA3407F4712}" type="slidenum">
              <a:rPr lang="ru-RU" sz="1400"/>
              <a:pPr eaLnBrk="1" hangingPunct="1"/>
              <a:t>9</a:t>
            </a:fld>
            <a:endParaRPr lang="ru-RU" sz="1400"/>
          </a:p>
        </p:txBody>
      </p:sp>
      <p:sp>
        <p:nvSpPr>
          <p:cNvPr id="10243" name="Rectangle 2" descr="Розовая тисненая бумага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620713"/>
            <a:ext cx="8229600" cy="5329237"/>
          </a:xfrm>
          <a:blipFill dpi="0" rotWithShape="1">
            <a:blip r:embed="rId3"/>
            <a:srcRect/>
            <a:tile tx="0" ty="0" sx="100000" sy="100000" flip="none" algn="tl"/>
          </a:blipFill>
          <a:ln w="57150">
            <a:solidFill>
              <a:schemeClr val="folHlink"/>
            </a:solidFill>
            <a:miter lim="800000"/>
            <a:headEnd/>
            <a:tailEnd/>
          </a:ln>
        </p:spPr>
        <p:txBody>
          <a:bodyPr lIns="180000" rIns="180000"/>
          <a:lstStyle/>
          <a:p>
            <a:pPr marL="0" indent="628650" algn="just">
              <a:lnSpc>
                <a:spcPct val="80000"/>
              </a:lnSpc>
              <a:buFont typeface="Wingdings" pitchFamily="2" charset="2"/>
              <a:buNone/>
            </a:pPr>
            <a:endParaRPr lang="ru-RU" sz="2800" b="1" i="1">
              <a:solidFill>
                <a:schemeClr val="hlink"/>
              </a:solidFill>
            </a:endParaRPr>
          </a:p>
          <a:p>
            <a:pPr marL="0" indent="628650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i="1">
                <a:solidFill>
                  <a:schemeClr val="hlink"/>
                </a:solidFill>
              </a:rPr>
              <a:t>Самодельные взрывоопасные предметы</a:t>
            </a:r>
            <a:r>
              <a:rPr lang="ru-RU" sz="2800" b="1" i="1"/>
              <a:t> </a:t>
            </a:r>
            <a:r>
              <a:rPr lang="ru-RU" sz="2800" b="1"/>
              <a:t>отличаются огромным разнообразием типов ВВ (тротил, тол, гексоген) и предохранительно-исполнительных механизмов, формы, веса, радиуса поражения от нескольких до сотни метров, порядка срабатывания и т.д. Их особенностью является непредсказуемость момента и порядка срабатывания взрывного устройства, его мощность. Используются твердые, пластичные, гранулированные, порошкообразные вещества и их разнообразные смеси.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13500000">
            <a:schemeClr val="bg2"/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13500000">
            <a:schemeClr val="bg2"/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430</TotalTime>
  <Words>678</Words>
  <Application>Microsoft Office PowerPoint</Application>
  <PresentationFormat>Экран (4:3)</PresentationFormat>
  <Paragraphs>127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Скругленный</vt:lpstr>
      <vt:lpstr>Презентация PowerPoint</vt:lpstr>
      <vt:lpstr>Презентация PowerPoint</vt:lpstr>
      <vt:lpstr>На распространение терроризма в России влияют следующие социальные факторы:</vt:lpstr>
      <vt:lpstr>Презентация PowerPoint</vt:lpstr>
      <vt:lpstr>Цели террора</vt:lpstr>
      <vt:lpstr>Презентация PowerPoint</vt:lpstr>
      <vt:lpstr>Терроризм, осуществляемый с применением взрывных устройств</vt:lpstr>
      <vt:lpstr>Презентация PowerPoint</vt:lpstr>
      <vt:lpstr>Презентация PowerPoint</vt:lpstr>
      <vt:lpstr>Принципы борьбы с терроризмом</vt:lpstr>
      <vt:lpstr>В Российской Федерации борьба с терроризмом ведется:</vt:lpstr>
      <vt:lpstr>Л  и  т  е  р  а  т  у  р  а :</vt:lpstr>
    </vt:vector>
  </TitlesOfParts>
  <Company>UMC_ro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 14</dc:title>
  <dc:creator>Подгородецкая</dc:creator>
  <cp:lastModifiedBy>*</cp:lastModifiedBy>
  <cp:revision>45</cp:revision>
  <dcterms:created xsi:type="dcterms:W3CDTF">2007-02-08T12:22:14Z</dcterms:created>
  <dcterms:modified xsi:type="dcterms:W3CDTF">2023-03-08T09:42:19Z</dcterms:modified>
</cp:coreProperties>
</file>