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2558" autoAdjust="0"/>
  </p:normalViewPr>
  <p:slideViewPr>
    <p:cSldViewPr>
      <p:cViewPr>
        <p:scale>
          <a:sx n="50" d="100"/>
          <a:sy n="50" d="100"/>
        </p:scale>
        <p:origin x="-882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892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56E86-BF8B-4B44-A7B4-FB0AE28C6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94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BE968-2DF2-44AC-92C6-1EC99E5C5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7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5BF70-FB49-4B8C-A657-09D0D40D3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221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1A3E2-409A-46E4-813F-67384D9F7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4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62F7A-72C3-48E9-B7D6-B13BC6D3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092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1678-E803-42A7-ACCB-519558D09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94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DF5E6-3467-4AA0-8FFC-4C3ED253C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35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219A-41F9-4386-9E6F-C3D0A0D8F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77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B986A-53F3-4C2E-9FDC-336D98265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88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BB99A-7A3A-40DD-8B03-3C97FEDD7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42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0F80E-6C5D-42E2-923D-37402ACEC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9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49863-E379-4527-A91A-5B0347698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99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2BA8-D92A-4035-86B7-2F4C7956E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18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FC56D-E9FC-4484-AB5B-92666A236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02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89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89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89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89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D2F7F6B-E635-4F8B-A7B7-9BD27A765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790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90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youtu.be/vB2h9bokT84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381000"/>
            <a:ext cx="8610600" cy="2667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Урок 24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ОБЖ 8 класс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  <a:t>безопасного поведения на </a:t>
            </a: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природе</a:t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Цель урока: </a:t>
            </a:r>
            <a:r>
              <a:rPr lang="ru-RU" sz="2800" b="0" dirty="0" err="1" smtClean="0">
                <a:effectLst/>
                <a:latin typeface="Times New Roman" pitchFamily="18" charset="0"/>
                <a:cs typeface="Times New Roman" pitchFamily="18" charset="0"/>
              </a:rPr>
              <a:t>Обьяснить</a:t>
            </a: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 принципы безопасного поведения на природе.</a:t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Метод обучения : дистанционный</a:t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Ход урока: </a:t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1. Просмотр видео: </a:t>
            </a:r>
            <a:r>
              <a:rPr lang="smn-FI" sz="2800" b="0" dirty="0"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smn-FI" sz="2800" b="0" dirty="0" smtClean="0"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youtu.be/vB2h9bokT84</a:t>
            </a: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2. Работа с презентацией. Записать конспект</a:t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3. Домашнее задание  Выучить правила поведения на природе.</a:t>
            </a:r>
            <a:endParaRPr lang="ru-RU" sz="2800" b="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401732"/>
            <a:ext cx="3276600" cy="145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Запомните: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мы - гости природы и должны вести себя прилично.</a:t>
            </a:r>
          </a:p>
        </p:txBody>
      </p:sp>
      <p:pic>
        <p:nvPicPr>
          <p:cNvPr id="12292" name="Picture 7" descr="i?id=17992485-3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4648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874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Запомните:</a:t>
            </a:r>
          </a:p>
        </p:txBody>
      </p:sp>
      <p:sp>
        <p:nvSpPr>
          <p:cNvPr id="23557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2209800" y="1219200"/>
            <a:ext cx="663575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Не надо стойки для палаток вырубать на каждом привале, а лучше взять из дома разборные и лёгкие.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Не вырубайте рогульки и перекладины для подвешивания вёдер над костром. Лучше взять с собой таганок или тросик.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Гуманнее взять с собой теплоизоляционный коврик, чем постелить под палатку пушистые еловые ветки.</a:t>
            </a:r>
          </a:p>
        </p:txBody>
      </p:sp>
      <p:pic>
        <p:nvPicPr>
          <p:cNvPr id="13316" name="Picture 7" descr="i?id=222495982-67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988" y="1219200"/>
            <a:ext cx="1166812" cy="1128713"/>
          </a:xfrm>
        </p:spPr>
      </p:pic>
      <p:pic>
        <p:nvPicPr>
          <p:cNvPr id="13317" name="Picture 9" descr="i?id=61612833-48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981325"/>
            <a:ext cx="13620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1" descr="i?id=364833206-61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4724400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758825" y="244475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/>
              <a:t>У туристов есть такое правило:</a:t>
            </a:r>
          </a:p>
        </p:txBody>
      </p:sp>
      <p:sp>
        <p:nvSpPr>
          <p:cNvPr id="25605" name="Rectangle 5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609600" y="1974850"/>
            <a:ext cx="8534400" cy="4121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 smtClean="0"/>
              <a:t>Если кто-то отправляется в разведку, то </a:t>
            </a:r>
            <a:r>
              <a:rPr lang="ru-RU" i="1" u="sng" dirty="0" smtClean="0"/>
              <a:t>заранее определяют маршрут</a:t>
            </a:r>
            <a:r>
              <a:rPr lang="ru-RU" dirty="0" smtClean="0"/>
              <a:t> и </a:t>
            </a:r>
            <a:r>
              <a:rPr lang="ru-RU" i="1" u="sng" dirty="0" smtClean="0"/>
              <a:t>устанавливают контрольное время</a:t>
            </a:r>
            <a:r>
              <a:rPr lang="ru-RU" dirty="0" smtClean="0"/>
              <a:t>, к которому необходимо вернуться.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 smtClean="0"/>
              <a:t>Если это время истекло, а ушедшие в разведку не вернулись, начинают поисковые работы. </a:t>
            </a:r>
          </a:p>
        </p:txBody>
      </p:sp>
      <p:pic>
        <p:nvPicPr>
          <p:cNvPr id="14342" name="Picture 11" descr="i?id=2096959-3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86375"/>
            <a:ext cx="21431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758825" y="244475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/>
              <a:t>Собираясь в незнакомый лес</a:t>
            </a:r>
          </a:p>
        </p:txBody>
      </p:sp>
      <p:sp>
        <p:nvSpPr>
          <p:cNvPr id="27652" name="Rectangle 4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 smtClean="0"/>
              <a:t>Расспросите о </a:t>
            </a:r>
            <a:r>
              <a:rPr lang="ru-RU" dirty="0" err="1" smtClean="0"/>
              <a:t>о</a:t>
            </a:r>
            <a:r>
              <a:rPr lang="ru-RU" dirty="0" smtClean="0"/>
              <a:t> местности, маршрутах местных жителей.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 smtClean="0"/>
              <a:t>Если есть подробная карта, изучите её.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 smtClean="0"/>
              <a:t>Если вы один или с друзьями </a:t>
            </a:r>
            <a:r>
              <a:rPr lang="ru-RU" i="1" dirty="0" smtClean="0"/>
              <a:t>куда-либо уходите</a:t>
            </a:r>
            <a:r>
              <a:rPr lang="ru-RU" dirty="0" smtClean="0"/>
              <a:t>, сообщите об этом родителям или кому-либо из взрослых.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У туристов и ориентировщиков, участвующих в соревнованиях, существует понятие «</a:t>
            </a:r>
            <a:r>
              <a:rPr lang="ru-RU" sz="2800" b="0" i="1" u="sng" smtClean="0"/>
              <a:t>границы полигона</a:t>
            </a:r>
            <a:r>
              <a:rPr lang="ru-RU" sz="2800" smtClean="0"/>
              <a:t>».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3929063" cy="4191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smtClean="0"/>
              <a:t>Границы полигона – это линейные ориентиры:</a:t>
            </a:r>
          </a:p>
          <a:p>
            <a:pPr algn="ctr" eaLnBrk="1" hangingPunct="1">
              <a:buFontTx/>
              <a:buChar char="-"/>
              <a:defRPr/>
            </a:pPr>
            <a:r>
              <a:rPr lang="ru-RU" sz="2400" smtClean="0"/>
              <a:t>дороги,</a:t>
            </a:r>
          </a:p>
          <a:p>
            <a:pPr algn="ctr" eaLnBrk="1" hangingPunct="1">
              <a:buFontTx/>
              <a:buChar char="-"/>
              <a:defRPr/>
            </a:pPr>
            <a:endParaRPr lang="ru-RU" sz="2400" smtClean="0"/>
          </a:p>
          <a:p>
            <a:pPr algn="ctr" eaLnBrk="1" hangingPunct="1">
              <a:buFontTx/>
              <a:buChar char="-"/>
              <a:defRPr/>
            </a:pPr>
            <a:r>
              <a:rPr lang="ru-RU" sz="2400" smtClean="0"/>
              <a:t>просеки,</a:t>
            </a:r>
          </a:p>
          <a:p>
            <a:pPr algn="ctr" eaLnBrk="1" hangingPunct="1">
              <a:buFontTx/>
              <a:buChar char="-"/>
              <a:defRPr/>
            </a:pPr>
            <a:endParaRPr lang="ru-RU" sz="2400" smtClean="0"/>
          </a:p>
          <a:p>
            <a:pPr algn="ctr" eaLnBrk="1" hangingPunct="1">
              <a:buFontTx/>
              <a:buChar char="-"/>
              <a:defRPr/>
            </a:pPr>
            <a:r>
              <a:rPr lang="ru-RU" sz="2400" smtClean="0"/>
              <a:t>границы леса,</a:t>
            </a:r>
          </a:p>
          <a:p>
            <a:pPr algn="ctr" eaLnBrk="1" hangingPunct="1">
              <a:buFontTx/>
              <a:buChar char="-"/>
              <a:defRPr/>
            </a:pPr>
            <a:endParaRPr lang="ru-RU" sz="2400" smtClean="0"/>
          </a:p>
          <a:p>
            <a:pPr algn="ctr" eaLnBrk="1" hangingPunct="1">
              <a:buFontTx/>
              <a:buChar char="-"/>
              <a:defRPr/>
            </a:pPr>
            <a:r>
              <a:rPr lang="ru-RU" sz="2400" smtClean="0"/>
              <a:t>линии электропередач.</a:t>
            </a:r>
          </a:p>
        </p:txBody>
      </p:sp>
      <p:pic>
        <p:nvPicPr>
          <p:cNvPr id="16388" name="Picture 6" descr="i?id=42458629-12-72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4238" y="2046288"/>
            <a:ext cx="1620837" cy="1155700"/>
          </a:xfrm>
        </p:spPr>
      </p:pic>
      <p:pic>
        <p:nvPicPr>
          <p:cNvPr id="16389" name="Picture 8" descr="i?id=57652393-45-72&amp;n=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71800"/>
            <a:ext cx="11620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 descr="i?id=131057161-19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862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2" descr="i?id=4275878-12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181600"/>
            <a:ext cx="857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На какое бы короткое время вы не уходили бы в лес, возьмите с собой на всякий случай</a:t>
            </a:r>
          </a:p>
        </p:txBody>
      </p:sp>
      <p:sp>
        <p:nvSpPr>
          <p:cNvPr id="3174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3929063" cy="4191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пару бутербродов,</a:t>
            </a:r>
          </a:p>
          <a:p>
            <a:pPr eaLnBrk="1" hangingPunct="1">
              <a:defRPr/>
            </a:pPr>
            <a:endParaRPr lang="ru-RU" sz="2800" smtClean="0"/>
          </a:p>
          <a:p>
            <a:pPr eaLnBrk="1" hangingPunct="1">
              <a:defRPr/>
            </a:pPr>
            <a:r>
              <a:rPr lang="ru-RU" sz="2800" smtClean="0"/>
              <a:t>термос с чаем,</a:t>
            </a:r>
          </a:p>
          <a:p>
            <a:pPr eaLnBrk="1" hangingPunct="1">
              <a:defRPr/>
            </a:pPr>
            <a:endParaRPr lang="ru-RU" sz="2800" smtClean="0"/>
          </a:p>
          <a:p>
            <a:pPr eaLnBrk="1" hangingPunct="1">
              <a:defRPr/>
            </a:pPr>
            <a:r>
              <a:rPr lang="ru-RU" sz="2800" smtClean="0"/>
              <a:t>немного карамелек,</a:t>
            </a:r>
          </a:p>
          <a:p>
            <a:pPr eaLnBrk="1" hangingPunct="1">
              <a:defRPr/>
            </a:pPr>
            <a:endParaRPr lang="ru-RU" sz="2800" smtClean="0"/>
          </a:p>
          <a:p>
            <a:pPr eaLnBrk="1" hangingPunct="1">
              <a:defRPr/>
            </a:pPr>
            <a:r>
              <a:rPr lang="ru-RU" sz="2800" smtClean="0"/>
              <a:t>спички (Но не для игры с огнём!).</a:t>
            </a:r>
          </a:p>
        </p:txBody>
      </p:sp>
      <p:pic>
        <p:nvPicPr>
          <p:cNvPr id="17412" name="Picture 7" descr="i?id=610613219-00-72&amp;n=15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2046288"/>
            <a:ext cx="842963" cy="704850"/>
          </a:xfrm>
        </p:spPr>
      </p:pic>
      <p:pic>
        <p:nvPicPr>
          <p:cNvPr id="17413" name="Picture 9" descr="i?id=364688624-50-72&amp;n=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90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1" descr="i?id=30616769-55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05200"/>
            <a:ext cx="1676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3" descr="i?id=366791220-33-72&amp;n=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4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17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Во время прогулки старайтесь запомнить </a:t>
            </a:r>
            <a:r>
              <a:rPr lang="ru-RU" sz="2800" i="1" u="sng" smtClean="0"/>
              <a:t>основное направление движения</a:t>
            </a:r>
            <a:r>
              <a:rPr lang="ru-RU" sz="2800" smtClean="0"/>
              <a:t> по следующим примерным </a:t>
            </a:r>
            <a:r>
              <a:rPr lang="ru-RU" sz="2800" b="0" i="1" u="sng" smtClean="0"/>
              <a:t>ориентирам</a:t>
            </a:r>
            <a:r>
              <a:rPr lang="ru-RU" sz="2800" smtClean="0"/>
              <a:t>:</a:t>
            </a:r>
          </a:p>
        </p:txBody>
      </p:sp>
      <p:sp>
        <p:nvSpPr>
          <p:cNvPr id="33796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3929063" cy="4191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развилки троп,</a:t>
            </a:r>
          </a:p>
          <a:p>
            <a:pPr eaLnBrk="1" hangingPunct="1">
              <a:defRPr/>
            </a:pPr>
            <a:endParaRPr lang="ru-RU" sz="2800" smtClean="0"/>
          </a:p>
          <a:p>
            <a:pPr eaLnBrk="1" hangingPunct="1">
              <a:defRPr/>
            </a:pPr>
            <a:r>
              <a:rPr lang="ru-RU" sz="2800" smtClean="0"/>
              <a:t>перекрёстки дорог,</a:t>
            </a:r>
          </a:p>
          <a:p>
            <a:pPr eaLnBrk="1" hangingPunct="1">
              <a:defRPr/>
            </a:pPr>
            <a:endParaRPr lang="ru-RU" sz="2800" smtClean="0"/>
          </a:p>
          <a:p>
            <a:pPr eaLnBrk="1" hangingPunct="1">
              <a:defRPr/>
            </a:pPr>
            <a:r>
              <a:rPr lang="ru-RU" sz="2800" smtClean="0"/>
              <a:t>характерные особенности рельефа.</a:t>
            </a:r>
          </a:p>
        </p:txBody>
      </p:sp>
      <p:pic>
        <p:nvPicPr>
          <p:cNvPr id="18436" name="Picture 7" descr="i?id=77311653-6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05000"/>
            <a:ext cx="1743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9" descr="i?id=10551431-38-72&amp;n=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70400" y="3105150"/>
            <a:ext cx="1798638" cy="1322388"/>
          </a:xfrm>
        </p:spPr>
      </p:pic>
      <p:pic>
        <p:nvPicPr>
          <p:cNvPr id="18438" name="Picture 11" descr="i?id=44606160-64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53000"/>
            <a:ext cx="2057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7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В целях обеспечения безопасности у туристов существуют </a:t>
            </a:r>
            <a:r>
              <a:rPr lang="ru-RU" sz="2800" i="1" u="sng" smtClean="0"/>
              <a:t>чёткие правила</a:t>
            </a:r>
            <a:r>
              <a:rPr lang="ru-RU" sz="2800" smtClean="0"/>
              <a:t> поведения:</a:t>
            </a:r>
          </a:p>
        </p:txBody>
      </p:sp>
      <p:sp>
        <p:nvSpPr>
          <p:cNvPr id="614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916488" y="1905000"/>
            <a:ext cx="3929062" cy="4191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на маршруте;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на привале;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при преодолении препятствий.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  <p:pic>
        <p:nvPicPr>
          <p:cNvPr id="410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889125"/>
            <a:ext cx="2057400" cy="104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95600"/>
            <a:ext cx="2455863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9" descr="P1010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724400"/>
            <a:ext cx="2438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Запомните: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447800"/>
            <a:ext cx="8007350" cy="1600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   В походе необходимо быть </a:t>
            </a:r>
            <a:r>
              <a:rPr lang="ru-RU" i="1" u="sng" dirty="0" smtClean="0"/>
              <a:t>дисциплинированным</a:t>
            </a:r>
            <a:r>
              <a:rPr lang="ru-RU" dirty="0" smtClean="0"/>
              <a:t>, ведь большая часть экстремальных ситуаций в природе возникает из-за недисциплинированности участников.</a:t>
            </a:r>
          </a:p>
        </p:txBody>
      </p:sp>
      <p:pic>
        <p:nvPicPr>
          <p:cNvPr id="5124" name="Picture 4" descr="Pravila-povedeniya-v-le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4114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62400"/>
            <a:ext cx="4800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2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i="1" smtClean="0"/>
              <a:t>Правила безопасного поведения на природе:</a:t>
            </a:r>
          </a:p>
        </p:txBody>
      </p:sp>
      <p:sp>
        <p:nvSpPr>
          <p:cNvPr id="10248" name="Rectangle 8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533400" y="1905000"/>
            <a:ext cx="8312150" cy="4191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Во время движения члены группы идут в колонне по одному.</a:t>
            </a:r>
          </a:p>
          <a:p>
            <a:pPr eaLnBrk="1" hangingPunct="1">
              <a:defRPr/>
            </a:pPr>
            <a:r>
              <a:rPr lang="ru-RU" sz="2800" dirty="0" smtClean="0"/>
              <a:t>Впереди в роли направляющего может идти руководитель или штурман.</a:t>
            </a:r>
          </a:p>
          <a:p>
            <a:pPr eaLnBrk="1" hangingPunct="1">
              <a:defRPr/>
            </a:pPr>
            <a:r>
              <a:rPr lang="ru-RU" sz="2800" dirty="0" smtClean="0"/>
              <a:t>Сзади – замыкающий.</a:t>
            </a:r>
          </a:p>
          <a:p>
            <a:pPr eaLnBrk="1" hangingPunct="1">
              <a:defRPr/>
            </a:pPr>
            <a:endParaRPr lang="ru-RU" sz="2400" dirty="0" smtClean="0"/>
          </a:p>
        </p:txBody>
      </p:sp>
      <p:pic>
        <p:nvPicPr>
          <p:cNvPr id="6148" name="Picture 10" descr="i?id=323363085-61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686300"/>
            <a:ext cx="2895600" cy="2133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У замыкающего ответственная задача: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- следить, чтобы колонна не растягивалась и никто не отставал;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- если вдруг что-то случилось с одним из участников, то замыкающий решает, останавливать ли всю группу или остановиться с этим участником для устранения неполадок. Но в любом случае он сообщит об этом руководителю.</a:t>
            </a:r>
          </a:p>
        </p:txBody>
      </p:sp>
      <p:pic>
        <p:nvPicPr>
          <p:cNvPr id="7172" name="Picture 5" descr="x_87b0dcb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0"/>
            <a:ext cx="2623135" cy="150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Запомните: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на маршруте или на привале ни в коем случае нельзя уходить от группы.</a:t>
            </a:r>
          </a:p>
        </p:txBody>
      </p:sp>
      <p:pic>
        <p:nvPicPr>
          <p:cNvPr id="8196" name="Picture 4" descr="0_65cb2_982f5546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14800"/>
            <a:ext cx="362841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/>
              <a:t>Особенно внимательными надо быть при движении по сложным участкам местности, так как:</a:t>
            </a:r>
          </a:p>
        </p:txBody>
      </p:sp>
      <p:sp>
        <p:nvSpPr>
          <p:cNvPr id="1638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2286000" y="1905000"/>
            <a:ext cx="655955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можно поскользнуться на крутом горном склоне или на сырых камнях на берегу горной реки, на переправе через неё;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оступиться при движении по болоту;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да и просто запнуться ногой за заваленное дерево или ветку в густой траве.</a:t>
            </a:r>
          </a:p>
        </p:txBody>
      </p:sp>
      <p:pic>
        <p:nvPicPr>
          <p:cNvPr id="9220" name="Picture 7" descr="i?id=171284779-09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" y="1905000"/>
            <a:ext cx="2038350" cy="1323975"/>
          </a:xfrm>
        </p:spPr>
      </p:pic>
      <p:pic>
        <p:nvPicPr>
          <p:cNvPr id="9221" name="Picture 9" descr="i?id=189375459-42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1752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1" descr="i?id=225284675-52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5153025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В группе всегда назначается участник, ответственный за оказание первой помощи. У него хранится медицинская аптечка.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2667000"/>
            <a:ext cx="8686800" cy="3687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Навыками пользования аптечкой  должны обладать все члены группы.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Среди туристов принято считать, что поход проведён успешно, если медикаменты и перевязочные средства не потребовались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В походе </a:t>
            </a:r>
          </a:p>
        </p:txBody>
      </p:sp>
      <p:sp>
        <p:nvSpPr>
          <p:cNvPr id="20485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916488" y="1905000"/>
            <a:ext cx="3929062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Надо быть осторожным у костра.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Нельзя пить сырую воду.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Не делайте зарубок на деревьях.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Надо бережно относиться к окружающей природе.</a:t>
            </a:r>
          </a:p>
        </p:txBody>
      </p:sp>
      <p:pic>
        <p:nvPicPr>
          <p:cNvPr id="11268" name="Picture 7" descr="droppedImag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1295400"/>
            <a:ext cx="1676400" cy="1255713"/>
          </a:xfrm>
        </p:spPr>
      </p:pic>
      <p:pic>
        <p:nvPicPr>
          <p:cNvPr id="11269" name="Picture 9" descr="i?id=477735140-19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1600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1" descr="i?id=230281664-32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28575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13" descr="i?id=364200308-41-72&amp;n=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505200"/>
            <a:ext cx="1828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5" grpId="0" build="p"/>
    </p:bld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292</TotalTime>
  <Words>508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Wingdings</vt:lpstr>
      <vt:lpstr>Calibri</vt:lpstr>
      <vt:lpstr>Трава</vt:lpstr>
      <vt:lpstr>    Урок 24 ОБЖ 8 класс Тема урока: Правила безопасного поведения на природе Цель урока: Обьяснить принципы безопасного поведения на природе. Метод обучения : дистанционный Ход урока:  1. Просмотр видео: https://youtu.be/vB2h9bokT84 2. Работа с презентацией. Записать конспект 3. Домашнее задание  Выучить правила поведения на природе.</vt:lpstr>
      <vt:lpstr>В целях обеспечения безопасности у туристов существуют чёткие правила поведения:</vt:lpstr>
      <vt:lpstr>Запомните:</vt:lpstr>
      <vt:lpstr>Правила безопасного поведения на природе:</vt:lpstr>
      <vt:lpstr>У замыкающего ответственная задача:</vt:lpstr>
      <vt:lpstr>Запомните:</vt:lpstr>
      <vt:lpstr>Особенно внимательными надо быть при движении по сложным участкам местности, так как:</vt:lpstr>
      <vt:lpstr>В группе всегда назначается участник, ответственный за оказание первой помощи. У него хранится медицинская аптечка.</vt:lpstr>
      <vt:lpstr>В походе </vt:lpstr>
      <vt:lpstr>Запомните:</vt:lpstr>
      <vt:lpstr>Запомните:</vt:lpstr>
      <vt:lpstr>У туристов есть такое правило:</vt:lpstr>
      <vt:lpstr>Собираясь в незнакомый лес</vt:lpstr>
      <vt:lpstr>У туристов и ориентировщиков, участвующих в соревнованиях, существует понятие «границы полигона».</vt:lpstr>
      <vt:lpstr>На какое бы короткое время вы не уходили бы в лес, возьмите с собой на всякий случай</vt:lpstr>
      <vt:lpstr>Во время прогулки старайтесь запомнить основное направление движения по следующим примерным ориентирам: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гкгк74</dc:creator>
  <cp:lastModifiedBy>*</cp:lastModifiedBy>
  <cp:revision>43</cp:revision>
  <cp:lastPrinted>1601-01-01T00:00:00Z</cp:lastPrinted>
  <dcterms:created xsi:type="dcterms:W3CDTF">2012-10-21T03:10:44Z</dcterms:created>
  <dcterms:modified xsi:type="dcterms:W3CDTF">2023-03-01T17:16:41Z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