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4246" r:id="rId2"/>
  </p:sldMasterIdLst>
  <p:notesMasterIdLst>
    <p:notesMasterId r:id="rId17"/>
  </p:notesMasterIdLst>
  <p:sldIdLst>
    <p:sldId id="276" r:id="rId3"/>
    <p:sldId id="338" r:id="rId4"/>
    <p:sldId id="339" r:id="rId5"/>
    <p:sldId id="337" r:id="rId6"/>
    <p:sldId id="340" r:id="rId7"/>
    <p:sldId id="351" r:id="rId8"/>
    <p:sldId id="352" r:id="rId9"/>
    <p:sldId id="353" r:id="rId10"/>
    <p:sldId id="354" r:id="rId11"/>
    <p:sldId id="356" r:id="rId12"/>
    <p:sldId id="357" r:id="rId13"/>
    <p:sldId id="358" r:id="rId14"/>
    <p:sldId id="349" r:id="rId15"/>
    <p:sldId id="350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307084"/>
    <a:srgbClr val="6600FF"/>
    <a:srgbClr val="3A88A0"/>
    <a:srgbClr val="92D050"/>
    <a:srgbClr val="FFCCFF"/>
    <a:srgbClr val="4199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1266" y="54"/>
      </p:cViewPr>
      <p:guideLst>
        <p:guide orient="horz" pos="133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0735E99-BA83-4599-9B91-F2A5495A5C16}" type="datetimeFigureOut">
              <a:rPr lang="ru-RU"/>
              <a:pPr>
                <a:defRPr/>
              </a:pPr>
              <a:t>27.02.2023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FE3312-29EF-4846-944D-64BE0ED2F21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ru-RU" altLang="ru-RU" sz="2400" smtClean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</p:grp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7065B73D-D9AF-408B-A79E-4EB30CF167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022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547E6-BA5F-43DA-B813-4FC902BAB7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066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FC9AB-63A1-4480-B742-9269A43825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0974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6AEF31-2F60-443C-9B4F-03D95408ED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875487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7D0DC-C108-4F1A-A5D2-71FF8015C1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766161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87149-2938-4470-8DEC-18604852D3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012019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CDACBA-869C-48E4-BAB2-F32A68D50E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652514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4F8D90-2052-4067-A8F7-CAC42AB8B4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44488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19400-BB95-4D16-A253-8E2919274A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541987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A86C68-791B-4284-99EC-29CE737227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672727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867A5-A5ED-405D-9D72-44DCC9C20E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468835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A7037-7BA5-491A-9989-6C3722A328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967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25645E-C2D0-41A4-ACC6-CF277E9620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550138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249C8D-5D84-42B8-B54B-0025BB6FF7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258308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0ABB9-FEB6-4313-84AF-A44749A5F0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847834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754A43-1912-4342-AE89-BD6268EBC6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6493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D13E43-CE94-43CF-9FC1-3F1D2F2D34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675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16D808-49DE-4F05-B60B-0C626D24EB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846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77394D-03BB-4164-AE90-280BDFEFF8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713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6F72F-A7E0-4A9C-BDB6-35CB5B4F04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808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B32E26-B910-43F6-8A84-BFE3D604D1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8046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0F977-EB1B-432F-87D2-028A20606D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833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fld id="{CE7ED469-4109-4ACD-AB4B-EB485D0858DE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6" r:id="rId1"/>
    <p:sldLayoutId id="2147484565" r:id="rId2"/>
    <p:sldLayoutId id="2147484566" r:id="rId3"/>
    <p:sldLayoutId id="2147484567" r:id="rId4"/>
    <p:sldLayoutId id="2147484568" r:id="rId5"/>
    <p:sldLayoutId id="2147484569" r:id="rId6"/>
    <p:sldLayoutId id="2147484570" r:id="rId7"/>
    <p:sldLayoutId id="2147484571" r:id="rId8"/>
    <p:sldLayoutId id="2147484572" r:id="rId9"/>
    <p:sldLayoutId id="2147484573" r:id="rId10"/>
    <p:sldLayoutId id="214748457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bg1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4DE52AC5-E9F7-49B9-AD18-3410F85938F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5" r:id="rId1"/>
    <p:sldLayoutId id="2147484576" r:id="rId2"/>
    <p:sldLayoutId id="2147484577" r:id="rId3"/>
    <p:sldLayoutId id="2147484578" r:id="rId4"/>
    <p:sldLayoutId id="2147484579" r:id="rId5"/>
    <p:sldLayoutId id="2147484580" r:id="rId6"/>
    <p:sldLayoutId id="2147484581" r:id="rId7"/>
    <p:sldLayoutId id="2147484582" r:id="rId8"/>
    <p:sldLayoutId id="2147484583" r:id="rId9"/>
    <p:sldLayoutId id="2147484584" r:id="rId10"/>
    <p:sldLayoutId id="214748458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aklass.ru/p/informatika/10-klass/arkhitektura-kompiutera-12640/programmnoe-obespechenie-kompiutera-6841122/re-fc1fc293-6fee-4b35-a448-0253b4bbd289" TargetMode="External"/><Relationship Id="rId2" Type="http://schemas.openxmlformats.org/officeDocument/2006/relationships/hyperlink" Target="https://file.11klasov.net/330-informatika-uchebnik-2013-goda-dlya-8-klassa-bosova-ll-bosova-ayu.html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&#1080;&#1074;&#1072;&#1085;&#1086;&#1074;-&#1072;&#1084;.&#1088;&#1092;/informatika_10_34_pol/informatika_materialy_zanytii_10_34_pol_15_13.html" TargetMode="External"/><Relationship Id="rId4" Type="http://schemas.openxmlformats.org/officeDocument/2006/relationships/hyperlink" Target="http://www.myshared.ru/slide/43828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5%D1%81%D1%82%D0%B5%D1%81%D1%82%D0%B2%D0%B5%D0%BD%D0%BD%D1%8B%D0%B9_%D1%8F%D0%B7%D1%8B%D0%BA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06413" y="2735263"/>
            <a:ext cx="8229600" cy="1846262"/>
          </a:xfrm>
        </p:spPr>
        <p:txBody>
          <a:bodyPr/>
          <a:lstStyle/>
          <a:p>
            <a:pPr algn="ctr"/>
            <a:r>
              <a:rPr lang="ru-RU" altLang="ru-RU" sz="3600" b="1" smtClean="0"/>
              <a:t>Язык программирования. Система программирования: редактор текста программ, транслятор, отладчик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114675" y="639763"/>
            <a:ext cx="3133725" cy="1077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8 класс</a:t>
            </a:r>
            <a:br>
              <a:rPr lang="ru-RU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ru-RU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Информатика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0888" y="454025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rgbClr val="FF0000"/>
                </a:solidFill>
              </a:rPr>
              <a:t>компоновщик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>
          <a:xfrm>
            <a:off x="903288" y="2020888"/>
            <a:ext cx="7772400" cy="1751012"/>
          </a:xfrm>
        </p:spPr>
        <p:txBody>
          <a:bodyPr/>
          <a:lstStyle/>
          <a:p>
            <a:r>
              <a:rPr lang="ru-RU" alt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Компоновщик </a:t>
            </a: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программа-сборщик, которая собирает программы, модули, функции в один исполняемый файл.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838" y="425450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rgbClr val="FF0000"/>
                </a:solidFill>
              </a:rPr>
              <a:t>отладчик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339" name="Текст 2"/>
          <p:cNvSpPr>
            <a:spLocks noGrp="1"/>
          </p:cNvSpPr>
          <p:nvPr>
            <p:ph type="body" idx="1"/>
          </p:nvPr>
        </p:nvSpPr>
        <p:spPr>
          <a:xfrm>
            <a:off x="703263" y="1706563"/>
            <a:ext cx="7772400" cy="1751012"/>
          </a:xfrm>
        </p:spPr>
        <p:txBody>
          <a:bodyPr/>
          <a:lstStyle/>
          <a:p>
            <a:r>
              <a:rPr lang="ru-RU" alt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Отладчик </a:t>
            </a: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программа, которая ищет ошибки на каждом шаге разработчика программ, меняет значения переменных в памяти.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339725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rgbClr val="FF0000"/>
                </a:solidFill>
              </a:rPr>
              <a:t>профилировщик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>
          <a:xfrm>
            <a:off x="912813" y="2211388"/>
            <a:ext cx="7772400" cy="1751012"/>
          </a:xfrm>
        </p:spPr>
        <p:txBody>
          <a:bodyPr/>
          <a:lstStyle/>
          <a:p>
            <a:r>
              <a:rPr lang="ru-RU" alt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Профилировщик </a:t>
            </a: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программа, которая выясняет, какую часть кода нужно оптимизировать, оценивает время выполнения программы.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>
                <a:solidFill>
                  <a:srgbClr val="FF0000"/>
                </a:solidFill>
              </a:rPr>
              <a:t>Домашнее задание</a:t>
            </a:r>
          </a:p>
        </p:txBody>
      </p:sp>
      <p:sp>
        <p:nvSpPr>
          <p:cNvPr id="16387" name="Прямоугольник 2"/>
          <p:cNvSpPr>
            <a:spLocks noChangeArrowheads="1"/>
          </p:cNvSpPr>
          <p:nvPr/>
        </p:nvSpPr>
        <p:spPr bwMode="auto">
          <a:xfrm>
            <a:off x="666750" y="1814513"/>
            <a:ext cx="79914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ru-RU" altLang="ru-RU" sz="3600" b="1" i="1"/>
              <a:t>Составить опорный конспект по прочитанному материалу.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3600" b="1" i="1"/>
              <a:t>Найти в сети Интернет 5 языков программирования, выписать, к какому классу они относятся и какое у них есть особенное отличие от других языков программирования.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Использованные ресурсы:</a:t>
            </a:r>
          </a:p>
        </p:txBody>
      </p:sp>
      <p:sp>
        <p:nvSpPr>
          <p:cNvPr id="17411" name="Прямоугольник 2"/>
          <p:cNvSpPr>
            <a:spLocks noChangeArrowheads="1"/>
          </p:cNvSpPr>
          <p:nvPr/>
        </p:nvSpPr>
        <p:spPr bwMode="auto">
          <a:xfrm>
            <a:off x="542925" y="1957388"/>
            <a:ext cx="8172450" cy="495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ru-RU" altLang="ru-RU"/>
              <a:t>  </a:t>
            </a:r>
            <a:r>
              <a:rPr lang="en-US" altLang="ru-RU" sz="2800">
                <a:hlinkClick r:id="rId2"/>
              </a:rPr>
              <a:t>https://file.11klasov.net/330-informatika-uchebnik-2013-goda-dlya-8-klassa-bosova-ll-bosova-ayu.html</a:t>
            </a:r>
            <a:endParaRPr lang="ru-RU" altLang="ru-RU" sz="2800"/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800"/>
              <a:t> </a:t>
            </a:r>
            <a:r>
              <a:rPr lang="en-US" altLang="ru-RU" sz="2800">
                <a:hlinkClick r:id="rId3"/>
              </a:rPr>
              <a:t>https://www.yaklass.ru/p/informatika/10-klass/arkhitektura-kompiutera-12640/programmnoe-obespechenie-kompiutera-6841122/re-fc1fc293-6fee-4b35-a448-0253b4bbd289</a:t>
            </a:r>
            <a:endParaRPr lang="ru-RU" altLang="ru-RU" sz="2800"/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800"/>
              <a:t> </a:t>
            </a:r>
            <a:r>
              <a:rPr lang="en-US" altLang="ru-RU" sz="2800">
                <a:hlinkClick r:id="rId4"/>
              </a:rPr>
              <a:t>http://www.myshared.ru/slide/43828/</a:t>
            </a:r>
            <a:endParaRPr lang="ru-RU" altLang="ru-RU" sz="2800"/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800"/>
              <a:t> </a:t>
            </a:r>
            <a:r>
              <a:rPr lang="en-US" altLang="ru-RU" sz="2800">
                <a:hlinkClick r:id="rId5"/>
              </a:rPr>
              <a:t>https://</a:t>
            </a:r>
            <a:r>
              <a:rPr lang="ru-RU" altLang="ru-RU" sz="2800">
                <a:hlinkClick r:id="rId5"/>
              </a:rPr>
              <a:t>иванов-ам.рф/</a:t>
            </a:r>
            <a:r>
              <a:rPr lang="en-US" altLang="ru-RU" sz="2800">
                <a:hlinkClick r:id="rId5"/>
              </a:rPr>
              <a:t>informatika_10_34_pol/informatika_materialy_zanytii_10_34_pol_15_13.html</a:t>
            </a:r>
            <a:endParaRPr lang="ru-RU" altLang="ru-RU" sz="2800"/>
          </a:p>
          <a:p>
            <a:endParaRPr lang="ru-RU" altLang="ru-RU"/>
          </a:p>
          <a:p>
            <a:pPr>
              <a:buFont typeface="Arial" panose="020B0604020202020204" pitchFamily="34" charset="0"/>
              <a:buChar char="•"/>
            </a:pPr>
            <a:endParaRPr lang="ru-RU" alt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программирования</a:t>
            </a:r>
          </a:p>
        </p:txBody>
      </p:sp>
      <p:sp>
        <p:nvSpPr>
          <p:cNvPr id="5123" name="Прямоугольник 2"/>
          <p:cNvSpPr>
            <a:spLocks noChangeArrowheads="1"/>
          </p:cNvSpPr>
          <p:nvPr/>
        </p:nvSpPr>
        <p:spPr bwMode="auto">
          <a:xfrm>
            <a:off x="552450" y="1336675"/>
            <a:ext cx="8039100" cy="552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b="1"/>
              <a:t>Язык программирования</a:t>
            </a:r>
            <a:r>
              <a:rPr lang="ru-RU" altLang="ru-RU" sz="2800"/>
              <a:t> — формальная знаковая система, предназначенная для записи программ. Программа обычно представляет собой некоторый алгоритм в форме, понятной для исполнителя (например, компьютера). Язык программирования определяет набор лексических, синтаксических и семантических правил, используемых при составлении компьютерной программы. Он позволяет программисту точно определить то, на какие события будет реагировать компьютер, как будут храниться и передаваться данные, а также какие именно действия следует выполнять над этими данными при различных обстоятельствах.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2"/>
          <p:cNvSpPr>
            <a:spLocks noChangeArrowheads="1"/>
          </p:cNvSpPr>
          <p:nvPr/>
        </p:nvSpPr>
        <p:spPr bwMode="auto">
          <a:xfrm>
            <a:off x="447675" y="1743075"/>
            <a:ext cx="822960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ru-RU" sz="2400" b="1" i="1"/>
              <a:t>Функция:</a:t>
            </a:r>
            <a:r>
              <a:rPr lang="ru-RU" altLang="ru-RU" sz="2400" b="1"/>
              <a:t> </a:t>
            </a:r>
            <a:r>
              <a:rPr lang="ru-RU" altLang="ru-RU" sz="2400"/>
              <a:t>язык программирования предназначен для написания компьютерных программ, которые применяются для передачи компьютеру инструкций по выполнению того или иного вычислительного процесса и организации управления отдельными устройствами. </a:t>
            </a:r>
          </a:p>
          <a:p>
            <a:pPr>
              <a:lnSpc>
                <a:spcPct val="80000"/>
              </a:lnSpc>
            </a:pPr>
            <a:r>
              <a:rPr lang="ru-RU" altLang="ru-RU" sz="2400" b="1" i="1"/>
              <a:t>Задача:</a:t>
            </a:r>
            <a:r>
              <a:rPr lang="ru-RU" altLang="ru-RU" sz="2400" b="1"/>
              <a:t> </a:t>
            </a:r>
            <a:r>
              <a:rPr lang="ru-RU" altLang="ru-RU" sz="2400"/>
              <a:t>язык программирования отличается от естественных</a:t>
            </a:r>
            <a:r>
              <a:rPr lang="ru-RU" altLang="ru-RU" sz="2400">
                <a:hlinkClick r:id="rId2" tooltip="Естественный язык"/>
              </a:rPr>
              <a:t> </a:t>
            </a:r>
            <a:r>
              <a:rPr lang="ru-RU" altLang="ru-RU" sz="2400"/>
              <a:t>языков тем, что предназначен для передачи команд и данных от человека компьютеру, в то время, как естественные языки используются для общения людей между собой. В принципе, можно обобщить определение «языков программирования» — это способ передачи команд, приказов, четкого руководства к действию; тогда как человеческие языки служат также для обмена информацией. </a:t>
            </a:r>
          </a:p>
          <a:p>
            <a:pPr>
              <a:lnSpc>
                <a:spcPct val="80000"/>
              </a:lnSpc>
            </a:pPr>
            <a:r>
              <a:rPr lang="ru-RU" altLang="ru-RU" sz="2400" b="1" i="1"/>
              <a:t>Исполнение:</a:t>
            </a:r>
            <a:r>
              <a:rPr lang="ru-RU" altLang="ru-RU" sz="2400" b="1"/>
              <a:t> </a:t>
            </a:r>
            <a:r>
              <a:rPr lang="ru-RU" altLang="ru-RU" sz="2400"/>
              <a:t>язык программирования может использовать специальные конструкции для определения и манипулирования структурами данных и управления процессом вычислений.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90625" y="674688"/>
            <a:ext cx="70866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4400" b="1" kern="0">
                <a:solidFill>
                  <a:srgbClr val="0070C0"/>
                </a:solidFill>
                <a:ea typeface="+mj-ea"/>
                <a:cs typeface="Times New Roman" pitchFamily="18" charset="0"/>
              </a:rPr>
              <a:t>Язык программирования</a:t>
            </a:r>
            <a:endParaRPr lang="ru-RU" sz="4400" b="1" kern="0" dirty="0">
              <a:solidFill>
                <a:srgbClr val="0070C0"/>
              </a:solidFill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331788"/>
            <a:ext cx="8448675" cy="6364287"/>
          </a:xfrm>
        </p:spPr>
        <p:txBody>
          <a:bodyPr/>
          <a:lstStyle/>
          <a:p>
            <a:r>
              <a:rPr lang="ru-RU" alt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Языки программирования</a:t>
            </a:r>
            <a:br>
              <a:rPr lang="ru-RU" alt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791075" y="2486025"/>
            <a:ext cx="2219325" cy="1095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rot="10800000" flipV="1">
            <a:off x="2371725" y="2486025"/>
            <a:ext cx="1704975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52425" y="3667125"/>
            <a:ext cx="3190875" cy="8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FF0000"/>
                </a:solidFill>
              </a:rPr>
              <a:t>Низкого уровня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553075" y="3667125"/>
            <a:ext cx="3190875" cy="666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FF0000"/>
                </a:solidFill>
              </a:rPr>
              <a:t>Высокого уровня</a:t>
            </a:r>
          </a:p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39812"/>
          </a:xfrm>
        </p:spPr>
        <p:txBody>
          <a:bodyPr/>
          <a:lstStyle/>
          <a:p>
            <a:r>
              <a:rPr lang="ru-RU" altLang="ru-RU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Высокоуровневый язык программирования</a:t>
            </a:r>
            <a:endParaRPr lang="ru-RU" altLang="ru-RU" sz="66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Прямоугольник 2"/>
          <p:cNvSpPr>
            <a:spLocks noChangeArrowheads="1"/>
          </p:cNvSpPr>
          <p:nvPr/>
        </p:nvSpPr>
        <p:spPr bwMode="auto">
          <a:xfrm>
            <a:off x="476250" y="1544638"/>
            <a:ext cx="817245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b="1"/>
              <a:t>Высокоуровневый язык программирования</a:t>
            </a:r>
            <a:r>
              <a:rPr lang="ru-RU" altLang="ru-RU" sz="2800"/>
              <a:t> — язык программирования, разработанный для быстроты и удобства использования программистом. Основная черта высокоуровневых языков — это абстракция, то есть введение смысловых конструкций, кратко описывающих такие структуры данных и операции над ними, описания которых на машинном коде (или другом низкоуровневом языке программирования) очень длинны и сложны для понимания.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>
                <a:solidFill>
                  <a:srgbClr val="FF0000"/>
                </a:solidFill>
              </a:rPr>
              <a:t>Классы языков программирования 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altLang="ru-RU" sz="2200" smtClean="0"/>
              <a:t>Функциональные </a:t>
            </a:r>
          </a:p>
          <a:p>
            <a:r>
              <a:rPr lang="ru-RU" altLang="ru-RU" sz="2200" smtClean="0"/>
              <a:t>Императивные </a:t>
            </a:r>
          </a:p>
          <a:p>
            <a:r>
              <a:rPr lang="ru-RU" altLang="ru-RU" sz="2200" smtClean="0"/>
              <a:t>Стековые </a:t>
            </a:r>
          </a:p>
          <a:p>
            <a:r>
              <a:rPr lang="ru-RU" altLang="ru-RU" sz="2200" smtClean="0"/>
              <a:t>Процедурные </a:t>
            </a:r>
          </a:p>
          <a:p>
            <a:r>
              <a:rPr lang="ru-RU" altLang="ru-RU" sz="2200" smtClean="0"/>
              <a:t>Векторного программирования </a:t>
            </a:r>
          </a:p>
          <a:p>
            <a:r>
              <a:rPr lang="ru-RU" altLang="ru-RU" sz="2200" smtClean="0"/>
              <a:t>Аспектно-ориентированные </a:t>
            </a:r>
          </a:p>
          <a:p>
            <a:r>
              <a:rPr lang="ru-RU" altLang="ru-RU" sz="2200" smtClean="0"/>
              <a:t>Декларативные </a:t>
            </a:r>
          </a:p>
          <a:p>
            <a:r>
              <a:rPr lang="ru-RU" altLang="ru-RU" sz="2200" smtClean="0"/>
              <a:t>Динамические </a:t>
            </a:r>
          </a:p>
          <a:p>
            <a:r>
              <a:rPr lang="ru-RU" altLang="ru-RU" sz="2200" smtClean="0"/>
              <a:t>Учебные 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altLang="ru-RU" sz="2200" smtClean="0"/>
              <a:t>Описания интерфейсов </a:t>
            </a:r>
          </a:p>
          <a:p>
            <a:r>
              <a:rPr lang="ru-RU" altLang="ru-RU" sz="2200" smtClean="0"/>
              <a:t>Прототипные </a:t>
            </a:r>
          </a:p>
          <a:p>
            <a:r>
              <a:rPr lang="ru-RU" altLang="ru-RU" sz="2200" smtClean="0"/>
              <a:t>Объектно-ориентированные </a:t>
            </a:r>
          </a:p>
          <a:p>
            <a:r>
              <a:rPr lang="ru-RU" altLang="ru-RU" sz="2200" smtClean="0"/>
              <a:t>Рефлексивные </a:t>
            </a:r>
          </a:p>
          <a:p>
            <a:r>
              <a:rPr lang="ru-RU" altLang="ru-RU" sz="2200" smtClean="0"/>
              <a:t>Логического программирования </a:t>
            </a:r>
          </a:p>
          <a:p>
            <a:r>
              <a:rPr lang="ru-RU" altLang="ru-RU" sz="2200" smtClean="0"/>
              <a:t>Параллельного программирования </a:t>
            </a:r>
          </a:p>
          <a:p>
            <a:r>
              <a:rPr lang="ru-RU" altLang="ru-RU" sz="2200" smtClean="0"/>
              <a:t>Сценарные (скриптовые) </a:t>
            </a:r>
          </a:p>
          <a:p>
            <a:r>
              <a:rPr lang="ru-RU" altLang="ru-RU" sz="2200" smtClean="0"/>
              <a:t>Эзотерические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>
                <a:solidFill>
                  <a:srgbClr val="FF0000"/>
                </a:solidFill>
              </a:rPr>
              <a:t>Учебный язык программирования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 smtClean="0"/>
              <a:t>Учебный язык программирования</a:t>
            </a:r>
            <a:r>
              <a:rPr lang="ru-RU" altLang="ru-RU" smtClean="0"/>
              <a:t> — язык программирования, предназначенный для обучения специалистов программированию. Такой язык должен отвечать главному требованию: простота.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smtClean="0">
                <a:solidFill>
                  <a:srgbClr val="FF0000"/>
                </a:solidFill>
              </a:rPr>
              <a:t>В состав системы программирования обычно входят:</a:t>
            </a:r>
          </a:p>
        </p:txBody>
      </p:sp>
      <p:sp>
        <p:nvSpPr>
          <p:cNvPr id="11267" name="Прямоугольник 9"/>
          <p:cNvSpPr>
            <a:spLocks noChangeArrowheads="1"/>
          </p:cNvSpPr>
          <p:nvPr/>
        </p:nvSpPr>
        <p:spPr bwMode="auto">
          <a:xfrm>
            <a:off x="695325" y="1447800"/>
            <a:ext cx="4572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ru-RU" altLang="ru-RU"/>
              <a:t>  </a:t>
            </a:r>
            <a:r>
              <a:rPr lang="ru-RU" altLang="ru-RU" sz="3600"/>
              <a:t>Транслятор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3600"/>
              <a:t> Компоновщик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3600"/>
              <a:t> Отладчик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3600"/>
              <a:t> Профилировщик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206375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rgbClr val="FF0000"/>
                </a:solidFill>
              </a:rPr>
              <a:t>транслятор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>
          <a:xfrm>
            <a:off x="703263" y="1706563"/>
            <a:ext cx="7772400" cy="1751012"/>
          </a:xfrm>
        </p:spPr>
        <p:txBody>
          <a:bodyPr/>
          <a:lstStyle/>
          <a:p>
            <a:r>
              <a:rPr lang="ru-RU" alt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Транслятор</a:t>
            </a: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программа, которая переводит в машинные коды программы, записанные на языке высокого уровня.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Квадрант">
  <a:themeElements>
    <a:clrScheme name="Квадрант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Квадрант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вадрант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868</TotalTime>
  <Words>341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Times New Roman</vt:lpstr>
      <vt:lpstr>Arial</vt:lpstr>
      <vt:lpstr>Wingdings</vt:lpstr>
      <vt:lpstr>Calibri</vt:lpstr>
      <vt:lpstr>Квадрант</vt:lpstr>
      <vt:lpstr>2_Оформление по умолчанию</vt:lpstr>
      <vt:lpstr>Язык программирования. Система программирования: редактор текста программ, транслятор, отладчик</vt:lpstr>
      <vt:lpstr>Язык программирования</vt:lpstr>
      <vt:lpstr>Презентация PowerPoint</vt:lpstr>
      <vt:lpstr>Языки программирования    </vt:lpstr>
      <vt:lpstr>Высокоуровневый язык программирования</vt:lpstr>
      <vt:lpstr>Классы языков программирования </vt:lpstr>
      <vt:lpstr>Учебный язык программирования</vt:lpstr>
      <vt:lpstr>В состав системы программирования обычно входят:</vt:lpstr>
      <vt:lpstr>транслятор</vt:lpstr>
      <vt:lpstr>компоновщик</vt:lpstr>
      <vt:lpstr>отладчик</vt:lpstr>
      <vt:lpstr>профилировщик</vt:lpstr>
      <vt:lpstr>Домашнее задание</vt:lpstr>
      <vt:lpstr>Использованные ресурсы: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Ольга</dc:creator>
  <cp:lastModifiedBy>Ольга</cp:lastModifiedBy>
  <cp:revision>68</cp:revision>
  <cp:lastPrinted>1601-01-01T00:00:00Z</cp:lastPrinted>
  <dcterms:created xsi:type="dcterms:W3CDTF">1601-01-01T00:00:00Z</dcterms:created>
  <dcterms:modified xsi:type="dcterms:W3CDTF">2023-02-27T15:14:08Z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