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70" r:id="rId3"/>
    <p:sldId id="274" r:id="rId4"/>
    <p:sldId id="272" r:id="rId5"/>
    <p:sldId id="275" r:id="rId6"/>
    <p:sldId id="276" r:id="rId7"/>
    <p:sldId id="277" r:id="rId8"/>
    <p:sldId id="278" r:id="rId9"/>
    <p:sldId id="279" r:id="rId10"/>
    <p:sldId id="260" r:id="rId11"/>
    <p:sldId id="271" r:id="rId12"/>
    <p:sldId id="264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8A55D-C4B2-42E0-B4A8-02F939B82A4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FCB44-D03B-434E-B0B3-2774EE35B0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43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CB44-D03B-434E-B0B3-2774EE35B05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65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A1C4D31-FEFF-41F7-902D-850AD844B11B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6C409A3-C3C1-427F-977B-BE0A79CE6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58200" cy="1470025"/>
          </a:xfrm>
        </p:spPr>
        <p:txBody>
          <a:bodyPr>
            <a:normAutofit/>
          </a:bodyPr>
          <a:lstStyle/>
          <a:p>
            <a:r>
              <a:rPr lang="ru-RU" b="1" dirty="0"/>
              <a:t>Программирование циклов с заданным </a:t>
            </a:r>
            <a:r>
              <a:rPr lang="ru-RU" b="1" dirty="0" smtClean="0"/>
              <a:t>числом повторений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31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988840"/>
            <a:ext cx="7772400" cy="158417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Задача 1.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Написать программу вычисления степени с натуральным показателем </a:t>
            </a:r>
            <a:r>
              <a:rPr lang="en-US" sz="2800" i="1" dirty="0" smtClean="0">
                <a:solidFill>
                  <a:schemeClr val="tx1"/>
                </a:solidFill>
              </a:rPr>
              <a:t>n</a:t>
            </a:r>
            <a:r>
              <a:rPr lang="ru-RU" sz="2800" dirty="0" smtClean="0">
                <a:solidFill>
                  <a:schemeClr val="tx1"/>
                </a:solidFill>
              </a:rPr>
              <a:t> для любого вещественного числа </a:t>
            </a:r>
            <a:r>
              <a:rPr lang="ru-RU" sz="2800" i="1" dirty="0" smtClean="0">
                <a:solidFill>
                  <a:schemeClr val="tx1"/>
                </a:solidFill>
              </a:rPr>
              <a:t>а.</a:t>
            </a:r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5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68313" y="1412875"/>
            <a:ext cx="4319587" cy="446405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468313" y="1412875"/>
            <a:ext cx="439102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ru-RU" sz="2400" b="1" dirty="0" err="1">
                <a:latin typeface="FangSong" pitchFamily="49" charset="-122"/>
              </a:rPr>
              <a:t>program</a:t>
            </a:r>
            <a:r>
              <a:rPr lang="ru-RU" sz="2400" dirty="0">
                <a:latin typeface="FangSong" pitchFamily="49" charset="-122"/>
              </a:rPr>
              <a:t> </a:t>
            </a:r>
            <a:r>
              <a:rPr lang="en-US" sz="2400" dirty="0" smtClean="0">
                <a:latin typeface="FangSong" pitchFamily="49" charset="-122"/>
              </a:rPr>
              <a:t>z1</a:t>
            </a:r>
            <a:r>
              <a:rPr lang="ru-RU" sz="2400" dirty="0" smtClean="0">
                <a:latin typeface="FangSong" pitchFamily="49" charset="-122"/>
              </a:rPr>
              <a:t>;</a:t>
            </a:r>
            <a:endParaRPr lang="ru-RU" sz="2400" dirty="0">
              <a:latin typeface="FangSong" pitchFamily="49" charset="-122"/>
            </a:endParaRPr>
          </a:p>
          <a:p>
            <a:pPr algn="l" eaLnBrk="1" hangingPunct="1"/>
            <a:r>
              <a:rPr lang="ru-RU" sz="2400" b="1" dirty="0">
                <a:latin typeface="FangSong" pitchFamily="49" charset="-122"/>
              </a:rPr>
              <a:t>  </a:t>
            </a:r>
            <a:r>
              <a:rPr lang="ru-RU" sz="2400" b="1" dirty="0" err="1">
                <a:latin typeface="FangSong" pitchFamily="49" charset="-122"/>
              </a:rPr>
              <a:t>var</a:t>
            </a:r>
            <a:r>
              <a:rPr lang="ru-RU" sz="2400" dirty="0">
                <a:latin typeface="FangSong" pitchFamily="49" charset="-122"/>
              </a:rPr>
              <a:t> </a:t>
            </a:r>
            <a:r>
              <a:rPr lang="ru-RU" sz="2400" dirty="0" err="1">
                <a:latin typeface="FangSong" pitchFamily="49" charset="-122"/>
              </a:rPr>
              <a:t>i,n:integer;a,y:real</a:t>
            </a:r>
            <a:r>
              <a:rPr lang="ru-RU" sz="2400" dirty="0">
                <a:latin typeface="FangSong" pitchFamily="49" charset="-122"/>
              </a:rPr>
              <a:t>;</a:t>
            </a:r>
          </a:p>
          <a:p>
            <a:pPr algn="l" eaLnBrk="1" hangingPunct="1"/>
            <a:r>
              <a:rPr lang="ru-RU" sz="2400" b="1" dirty="0" err="1">
                <a:latin typeface="FangSong" pitchFamily="49" charset="-122"/>
              </a:rPr>
              <a:t>begin</a:t>
            </a:r>
            <a:endParaRPr lang="ru-RU" sz="2400" b="1" dirty="0">
              <a:latin typeface="FangSong" pitchFamily="49" charset="-122"/>
            </a:endParaRP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writeln</a:t>
            </a:r>
            <a:r>
              <a:rPr lang="ru-RU" dirty="0"/>
              <a:t> ('Возведение в степень');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write</a:t>
            </a:r>
            <a:r>
              <a:rPr lang="ru-RU" dirty="0"/>
              <a:t> ('Введите основание </a:t>
            </a:r>
            <a:r>
              <a:rPr lang="ru-RU" sz="2400" dirty="0">
                <a:latin typeface="FangSong" pitchFamily="49" charset="-122"/>
              </a:rPr>
              <a:t>a</a:t>
            </a:r>
            <a:r>
              <a:rPr lang="ru-RU" dirty="0"/>
              <a:t>&gt;&gt;');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readln</a:t>
            </a:r>
            <a:r>
              <a:rPr lang="ru-RU" sz="2400" dirty="0">
                <a:latin typeface="FangSong" pitchFamily="49" charset="-122"/>
              </a:rPr>
              <a:t> (a);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write</a:t>
            </a:r>
            <a:r>
              <a:rPr lang="ru-RU" dirty="0"/>
              <a:t> ('Введите показатель </a:t>
            </a:r>
            <a:r>
              <a:rPr lang="ru-RU" sz="2400" dirty="0">
                <a:latin typeface="FangSong" pitchFamily="49" charset="-122"/>
              </a:rPr>
              <a:t>n</a:t>
            </a:r>
            <a:r>
              <a:rPr lang="ru-RU" dirty="0"/>
              <a:t>&gt;&gt;');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readln</a:t>
            </a:r>
            <a:r>
              <a:rPr lang="ru-RU" sz="2400" dirty="0">
                <a:latin typeface="FangSong" pitchFamily="49" charset="-122"/>
              </a:rPr>
              <a:t> (n);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y:=1;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b="1" dirty="0" err="1">
                <a:latin typeface="FangSong" pitchFamily="49" charset="-122"/>
              </a:rPr>
              <a:t>for</a:t>
            </a:r>
            <a:r>
              <a:rPr lang="ru-RU" sz="2400" dirty="0">
                <a:latin typeface="FangSong" pitchFamily="49" charset="-122"/>
              </a:rPr>
              <a:t> i:=1 </a:t>
            </a:r>
            <a:r>
              <a:rPr lang="ru-RU" sz="2400" b="1" dirty="0" err="1">
                <a:latin typeface="FangSong" pitchFamily="49" charset="-122"/>
              </a:rPr>
              <a:t>to</a:t>
            </a:r>
            <a:r>
              <a:rPr lang="ru-RU" sz="2400" dirty="0">
                <a:latin typeface="FangSong" pitchFamily="49" charset="-122"/>
              </a:rPr>
              <a:t> n </a:t>
            </a:r>
            <a:r>
              <a:rPr lang="ru-RU" sz="2400" b="1" dirty="0" err="1">
                <a:latin typeface="FangSong" pitchFamily="49" charset="-122"/>
              </a:rPr>
              <a:t>do</a:t>
            </a:r>
            <a:r>
              <a:rPr lang="ru-RU" sz="2400" dirty="0">
                <a:latin typeface="FangSong" pitchFamily="49" charset="-122"/>
              </a:rPr>
              <a:t> y:=y*a;</a:t>
            </a:r>
          </a:p>
          <a:p>
            <a:pPr algn="l" eaLnBrk="1" hangingPunct="1"/>
            <a:r>
              <a:rPr lang="ru-RU" sz="2400" dirty="0">
                <a:latin typeface="FangSong" pitchFamily="49" charset="-122"/>
              </a:rPr>
              <a:t>  </a:t>
            </a:r>
            <a:r>
              <a:rPr lang="ru-RU" sz="2400" dirty="0" err="1">
                <a:latin typeface="FangSong" pitchFamily="49" charset="-122"/>
              </a:rPr>
              <a:t>writeln</a:t>
            </a:r>
            <a:r>
              <a:rPr lang="ru-RU" sz="2400" dirty="0">
                <a:latin typeface="FangSong" pitchFamily="49" charset="-122"/>
              </a:rPr>
              <a:t> ('y=', y)</a:t>
            </a:r>
          </a:p>
          <a:p>
            <a:pPr algn="l" eaLnBrk="1" hangingPunct="1"/>
            <a:r>
              <a:rPr lang="ru-RU" sz="2400" b="1" dirty="0" err="1">
                <a:latin typeface="FangSong" pitchFamily="49" charset="-122"/>
              </a:rPr>
              <a:t>end</a:t>
            </a:r>
            <a:r>
              <a:rPr lang="ru-RU" sz="2400" b="1" dirty="0">
                <a:latin typeface="FangSong" pitchFamily="49" charset="-122"/>
              </a:rPr>
              <a:t>.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972050" y="1196975"/>
            <a:ext cx="4171950" cy="5400675"/>
            <a:chOff x="2789" y="482"/>
            <a:chExt cx="2810" cy="3674"/>
          </a:xfrm>
        </p:grpSpPr>
        <p:sp>
          <p:nvSpPr>
            <p:cNvPr id="9221" name="AutoShape 33"/>
            <p:cNvSpPr>
              <a:spLocks noChangeArrowheads="1"/>
            </p:cNvSpPr>
            <p:nvPr/>
          </p:nvSpPr>
          <p:spPr bwMode="auto">
            <a:xfrm>
              <a:off x="4694" y="3929"/>
              <a:ext cx="862" cy="227"/>
            </a:xfrm>
            <a:prstGeom prst="flowChartTerminator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ru-RU" dirty="0"/>
                <a:t>Конец</a:t>
              </a:r>
            </a:p>
          </p:txBody>
        </p:sp>
        <p:sp>
          <p:nvSpPr>
            <p:cNvPr id="9222" name="Line 34"/>
            <p:cNvSpPr>
              <a:spLocks noChangeShapeType="1"/>
            </p:cNvSpPr>
            <p:nvPr/>
          </p:nvSpPr>
          <p:spPr bwMode="auto">
            <a:xfrm rot="-5400000">
              <a:off x="3288" y="2115"/>
              <a:ext cx="0" cy="9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23" name="AutoShape 35"/>
            <p:cNvSpPr>
              <a:spLocks noChangeArrowheads="1"/>
            </p:cNvSpPr>
            <p:nvPr/>
          </p:nvSpPr>
          <p:spPr bwMode="auto">
            <a:xfrm>
              <a:off x="3379" y="482"/>
              <a:ext cx="862" cy="226"/>
            </a:xfrm>
            <a:prstGeom prst="flowChartTerminator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ru-RU" dirty="0"/>
                <a:t>Начало</a:t>
              </a:r>
            </a:p>
          </p:txBody>
        </p:sp>
        <p:sp>
          <p:nvSpPr>
            <p:cNvPr id="9224" name="Rectangle 36"/>
            <p:cNvSpPr>
              <a:spLocks noChangeArrowheads="1"/>
            </p:cNvSpPr>
            <p:nvPr/>
          </p:nvSpPr>
          <p:spPr bwMode="auto">
            <a:xfrm>
              <a:off x="3108" y="890"/>
              <a:ext cx="1360" cy="273"/>
            </a:xfrm>
            <a:prstGeom prst="rec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ru-RU" dirty="0"/>
                <a:t>Список данных</a:t>
              </a:r>
            </a:p>
          </p:txBody>
        </p:sp>
        <p:sp>
          <p:nvSpPr>
            <p:cNvPr id="9225" name="Rectangle 37"/>
            <p:cNvSpPr>
              <a:spLocks noChangeArrowheads="1"/>
            </p:cNvSpPr>
            <p:nvPr/>
          </p:nvSpPr>
          <p:spPr bwMode="auto">
            <a:xfrm>
              <a:off x="3108" y="1162"/>
              <a:ext cx="1360" cy="363"/>
            </a:xfrm>
            <a:prstGeom prst="rec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80000"/>
                </a:lnSpc>
              </a:pP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, n</a:t>
              </a:r>
              <a:r>
                <a:rPr lang="en-US" dirty="0"/>
                <a:t> </a:t>
              </a:r>
              <a:r>
                <a:rPr lang="ru-RU" dirty="0"/>
                <a:t>– цел</a:t>
              </a:r>
              <a:endParaRPr lang="en-US" dirty="0"/>
            </a:p>
            <a:p>
              <a:pPr algn="ctr">
                <a:lnSpc>
                  <a:spcPct val="80000"/>
                </a:lnSpc>
              </a:pP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a, y</a:t>
              </a:r>
              <a:r>
                <a:rPr lang="en-US" dirty="0"/>
                <a:t>- </a:t>
              </a:r>
              <a:r>
                <a:rPr lang="ru-RU" dirty="0"/>
                <a:t>вещ</a:t>
              </a:r>
            </a:p>
          </p:txBody>
        </p:sp>
        <p:sp>
          <p:nvSpPr>
            <p:cNvPr id="9226" name="Rectangle 38"/>
            <p:cNvSpPr>
              <a:spLocks noChangeArrowheads="1"/>
            </p:cNvSpPr>
            <p:nvPr/>
          </p:nvSpPr>
          <p:spPr bwMode="auto">
            <a:xfrm>
              <a:off x="3242" y="2205"/>
              <a:ext cx="1090" cy="318"/>
            </a:xfrm>
            <a:prstGeom prst="rec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/>
                <a:t>:= 1 </a:t>
              </a:r>
            </a:p>
          </p:txBody>
        </p:sp>
        <p:sp>
          <p:nvSpPr>
            <p:cNvPr id="9227" name="Rectangle 39"/>
            <p:cNvSpPr>
              <a:spLocks noChangeArrowheads="1"/>
            </p:cNvSpPr>
            <p:nvPr/>
          </p:nvSpPr>
          <p:spPr bwMode="auto">
            <a:xfrm>
              <a:off x="3107" y="3521"/>
              <a:ext cx="1360" cy="271"/>
            </a:xfrm>
            <a:prstGeom prst="rec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dirty="0"/>
                <a:t> := 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dirty="0"/>
                <a:t> * 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dirty="0"/>
                <a:t> 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28" name="AutoShape 40"/>
            <p:cNvSpPr>
              <a:spLocks noChangeArrowheads="1"/>
            </p:cNvSpPr>
            <p:nvPr/>
          </p:nvSpPr>
          <p:spPr bwMode="auto">
            <a:xfrm>
              <a:off x="4694" y="3475"/>
              <a:ext cx="905" cy="272"/>
            </a:xfrm>
            <a:prstGeom prst="flowChartInputOutpu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>
              <a:off x="2789" y="2614"/>
              <a:ext cx="0" cy="13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 rot="5400000" flipV="1">
              <a:off x="3287" y="3476"/>
              <a:ext cx="1" cy="9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>
              <a:off x="3787" y="3113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44"/>
            <p:cNvSpPr>
              <a:spLocks noChangeShapeType="1"/>
            </p:cNvSpPr>
            <p:nvPr/>
          </p:nvSpPr>
          <p:spPr bwMode="auto">
            <a:xfrm>
              <a:off x="3787" y="2523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Line 45"/>
            <p:cNvSpPr>
              <a:spLocks noChangeShapeType="1"/>
            </p:cNvSpPr>
            <p:nvPr/>
          </p:nvSpPr>
          <p:spPr bwMode="auto">
            <a:xfrm>
              <a:off x="3787" y="3793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Line 46"/>
            <p:cNvSpPr>
              <a:spLocks noChangeShapeType="1"/>
            </p:cNvSpPr>
            <p:nvPr/>
          </p:nvSpPr>
          <p:spPr bwMode="auto">
            <a:xfrm rot="-5400000">
              <a:off x="4740" y="2523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Line 47"/>
            <p:cNvSpPr>
              <a:spLocks noChangeShapeType="1"/>
            </p:cNvSpPr>
            <p:nvPr/>
          </p:nvSpPr>
          <p:spPr bwMode="auto">
            <a:xfrm>
              <a:off x="5148" y="3747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Line 48"/>
            <p:cNvSpPr>
              <a:spLocks noChangeShapeType="1"/>
            </p:cNvSpPr>
            <p:nvPr/>
          </p:nvSpPr>
          <p:spPr bwMode="auto">
            <a:xfrm>
              <a:off x="3787" y="1525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Line 49"/>
            <p:cNvSpPr>
              <a:spLocks noChangeShapeType="1"/>
            </p:cNvSpPr>
            <p:nvPr/>
          </p:nvSpPr>
          <p:spPr bwMode="auto">
            <a:xfrm>
              <a:off x="3787" y="709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8" name="AutoShape 50"/>
            <p:cNvSpPr>
              <a:spLocks noChangeArrowheads="1"/>
            </p:cNvSpPr>
            <p:nvPr/>
          </p:nvSpPr>
          <p:spPr bwMode="auto">
            <a:xfrm>
              <a:off x="3334" y="1752"/>
              <a:ext cx="905" cy="227"/>
            </a:xfrm>
            <a:prstGeom prst="flowChartInputOutput">
              <a:avLst/>
            </a:prstGeom>
            <a:noFill/>
            <a:ln w="38100">
              <a:solidFill>
                <a:srgbClr val="018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a, n</a:t>
              </a:r>
              <a:endParaRPr lang="ru-RU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3787" y="1979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0" name="AutoShape 52"/>
            <p:cNvSpPr>
              <a:spLocks noChangeArrowheads="1"/>
            </p:cNvSpPr>
            <p:nvPr/>
          </p:nvSpPr>
          <p:spPr bwMode="auto">
            <a:xfrm>
              <a:off x="3243" y="2750"/>
              <a:ext cx="1088" cy="363"/>
            </a:xfrm>
            <a:prstGeom prst="flowChartPreparation">
              <a:avLst/>
            </a:prstGeom>
            <a:solidFill>
              <a:schemeClr val="bg1"/>
            </a:solidFill>
            <a:ln w="38100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 i="1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i="1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i="1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i="1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20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41" name="Line 53"/>
            <p:cNvSpPr>
              <a:spLocks noChangeShapeType="1"/>
            </p:cNvSpPr>
            <p:nvPr/>
          </p:nvSpPr>
          <p:spPr bwMode="auto">
            <a:xfrm>
              <a:off x="5148" y="2931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4187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 animBg="1"/>
      <p:bldP spid="194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74998" y="1556792"/>
            <a:ext cx="8424862" cy="299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1950" algn="just">
              <a:lnSpc>
                <a:spcPct val="110000"/>
              </a:lnSpc>
              <a:spcBef>
                <a:spcPct val="20000"/>
              </a:spcBef>
              <a:defRPr/>
            </a:pPr>
            <a:r>
              <a:rPr lang="ru-RU" sz="3200" b="1" dirty="0" smtClean="0"/>
              <a:t>Задача 2.</a:t>
            </a:r>
          </a:p>
          <a:p>
            <a:pPr indent="361950" algn="just">
              <a:lnSpc>
                <a:spcPct val="110000"/>
              </a:lnSpc>
              <a:spcBef>
                <a:spcPct val="20000"/>
              </a:spcBef>
              <a:defRPr/>
            </a:pPr>
            <a:r>
              <a:rPr lang="ru-RU" sz="3200" dirty="0" smtClean="0"/>
              <a:t>Написать программу, которая выводит на экран таблицу умножения на </a:t>
            </a:r>
            <a:r>
              <a:rPr lang="en-US" sz="3200" i="1" dirty="0" smtClean="0"/>
              <a:t>n</a:t>
            </a:r>
            <a:r>
              <a:rPr lang="en-US" sz="3200" dirty="0" smtClean="0"/>
              <a:t>.</a:t>
            </a:r>
            <a:endParaRPr lang="ru-RU" sz="3200" dirty="0"/>
          </a:p>
          <a:p>
            <a:pPr indent="361950" algn="just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3200" dirty="0" smtClean="0"/>
              <a:t>(</a:t>
            </a:r>
            <a:r>
              <a:rPr lang="en-US" sz="3200" i="1" dirty="0" smtClean="0"/>
              <a:t>n</a:t>
            </a:r>
            <a:r>
              <a:rPr lang="en-US" sz="3200" dirty="0" smtClean="0"/>
              <a:t> – </a:t>
            </a:r>
            <a:r>
              <a:rPr lang="ru-RU" sz="3200" dirty="0" smtClean="0"/>
              <a:t>целое число в диапазоне от 2 до 10, вводимое  с клавиатуры)</a:t>
            </a:r>
          </a:p>
        </p:txBody>
      </p:sp>
    </p:spTree>
    <p:extLst>
      <p:ext uri="{BB962C8B-B14F-4D97-AF65-F5344CB8AC3E}">
        <p14:creationId xmlns:p14="http://schemas.microsoft.com/office/powerpoint/2010/main" val="26730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23" b="36119"/>
          <a:stretch/>
        </p:blipFill>
        <p:spPr bwMode="auto">
          <a:xfrm>
            <a:off x="2123728" y="404664"/>
            <a:ext cx="4248472" cy="6340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19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8313" y="5084763"/>
            <a:ext cx="8461375" cy="122555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8313" y="4508500"/>
            <a:ext cx="8424862" cy="23495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8313" y="3213100"/>
            <a:ext cx="8424862" cy="12954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Заголовок 2"/>
          <p:cNvSpPr>
            <a:spLocks/>
          </p:cNvSpPr>
          <p:nvPr/>
        </p:nvSpPr>
        <p:spPr bwMode="auto">
          <a:xfrm>
            <a:off x="468313" y="333375"/>
            <a:ext cx="82184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3600" b="1" dirty="0">
                <a:solidFill>
                  <a:schemeClr val="tx2"/>
                </a:solidFill>
                <a:latin typeface="Calibri" pitchFamily="34" charset="0"/>
              </a:rPr>
              <a:t>Программирование циклов с заданным числом повторений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68313" y="3213100"/>
            <a:ext cx="8424862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200" dirty="0"/>
              <a:t>Общий вид оператора:</a:t>
            </a:r>
          </a:p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angSong" pitchFamily="49" charset="-122"/>
                <a:cs typeface="Times New Roman" pitchFamily="18" charset="0"/>
              </a:rPr>
              <a:t>for</a:t>
            </a:r>
            <a:r>
              <a:rPr lang="ru-RU" sz="2200" dirty="0"/>
              <a:t> &lt;</a:t>
            </a:r>
            <a:r>
              <a:rPr lang="ru-RU" sz="2200" b="1" dirty="0">
                <a:solidFill>
                  <a:srgbClr val="009249"/>
                </a:solidFill>
              </a:rPr>
              <a:t>параметр</a:t>
            </a:r>
            <a:r>
              <a:rPr lang="ru-RU" sz="2200" dirty="0"/>
              <a:t>&gt;:=&lt;</a:t>
            </a:r>
            <a:r>
              <a:rPr lang="ru-RU" sz="2200" b="1" dirty="0" err="1" smtClean="0">
                <a:solidFill>
                  <a:srgbClr val="009249"/>
                </a:solidFill>
              </a:rPr>
              <a:t>начальное_значение</a:t>
            </a:r>
            <a:r>
              <a:rPr lang="ru-RU" sz="2200" dirty="0" smtClean="0"/>
              <a:t>&gt;</a:t>
            </a:r>
          </a:p>
          <a:p>
            <a:pPr>
              <a:defRPr/>
            </a:pPr>
            <a:r>
              <a:rPr lang="ru-RU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angSong" pitchFamily="49" charset="-122"/>
              </a:rPr>
              <a:t>to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angSong" pitchFamily="49" charset="-122"/>
              </a:rPr>
              <a:t> </a:t>
            </a:r>
            <a:r>
              <a:rPr lang="ru-RU" sz="2200" dirty="0" smtClean="0"/>
              <a:t>&lt;</a:t>
            </a:r>
            <a:r>
              <a:rPr lang="ru-RU" sz="2200" b="1" dirty="0" err="1" smtClean="0">
                <a:solidFill>
                  <a:srgbClr val="009249"/>
                </a:solidFill>
              </a:rPr>
              <a:t>конечное_значение</a:t>
            </a:r>
            <a:r>
              <a:rPr lang="ru-RU" sz="2200" dirty="0"/>
              <a:t>&gt; 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angSong" pitchFamily="49" charset="-122"/>
              </a:rPr>
              <a:t>do</a:t>
            </a:r>
            <a:r>
              <a:rPr lang="ru-RU" sz="2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dirty="0"/>
              <a:t>&lt;</a:t>
            </a:r>
            <a:r>
              <a:rPr lang="ru-RU" sz="2200" b="1" dirty="0">
                <a:solidFill>
                  <a:srgbClr val="009249"/>
                </a:solidFill>
              </a:rPr>
              <a:t>оператор</a:t>
            </a:r>
            <a:r>
              <a:rPr lang="ru-RU" sz="2200" dirty="0"/>
              <a:t>&gt;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472927" y="4485999"/>
            <a:ext cx="8424862" cy="239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ru-RU" sz="2200" dirty="0"/>
              <a:t>Здесь: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ru-RU" sz="2200" dirty="0"/>
              <a:t>&lt;</a:t>
            </a:r>
            <a:r>
              <a:rPr lang="ru-RU" sz="2200" b="1" dirty="0">
                <a:solidFill>
                  <a:srgbClr val="009249"/>
                </a:solidFill>
              </a:rPr>
              <a:t>параметр</a:t>
            </a:r>
            <a:r>
              <a:rPr lang="ru-RU" sz="2200" dirty="0"/>
              <a:t>&gt; - переменная целого типа</a:t>
            </a:r>
            <a:r>
              <a:rPr lang="ru-RU" sz="2200" dirty="0" smtClean="0"/>
              <a:t>;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ru-RU" sz="2200" b="1" dirty="0">
                <a:solidFill>
                  <a:srgbClr val="FF0000"/>
                </a:solidFill>
              </a:rPr>
              <a:t>!!!</a:t>
            </a:r>
            <a:r>
              <a:rPr lang="ru-RU" sz="2200" b="1" dirty="0"/>
              <a:t> </a:t>
            </a:r>
            <a:r>
              <a:rPr lang="ru-RU" sz="2200" dirty="0"/>
              <a:t>значение параметра в теле цикла не должно </a:t>
            </a:r>
            <a:r>
              <a:rPr lang="ru-RU" sz="2200" dirty="0" smtClean="0"/>
              <a:t>изменяться</a:t>
            </a:r>
            <a:endParaRPr lang="ru-RU" sz="2200" dirty="0"/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ru-RU" sz="2200" dirty="0"/>
              <a:t>&lt;</a:t>
            </a:r>
            <a:r>
              <a:rPr lang="ru-RU" sz="2200" b="1" dirty="0" err="1">
                <a:solidFill>
                  <a:srgbClr val="009249"/>
                </a:solidFill>
              </a:rPr>
              <a:t>начальное_значение</a:t>
            </a:r>
            <a:r>
              <a:rPr lang="ru-RU" sz="2200" dirty="0"/>
              <a:t>&gt; и &lt;</a:t>
            </a:r>
            <a:r>
              <a:rPr lang="ru-RU" sz="2200" b="1" dirty="0" err="1">
                <a:solidFill>
                  <a:srgbClr val="009249"/>
                </a:solidFill>
              </a:rPr>
              <a:t>конечное_значение</a:t>
            </a:r>
            <a:r>
              <a:rPr lang="ru-RU" sz="2200" dirty="0"/>
              <a:t>&gt; - выражения того же типа, что и параметр;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ru-RU" sz="2200" dirty="0"/>
              <a:t>&lt;</a:t>
            </a:r>
            <a:r>
              <a:rPr lang="ru-RU" sz="2200" b="1" dirty="0">
                <a:solidFill>
                  <a:srgbClr val="009249"/>
                </a:solidFill>
              </a:rPr>
              <a:t>оператор</a:t>
            </a:r>
            <a:r>
              <a:rPr lang="ru-RU" sz="2200" dirty="0"/>
              <a:t>&gt; - простой или составной оператор - тело цикла.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987675" y="1196975"/>
            <a:ext cx="2592388" cy="1873250"/>
            <a:chOff x="1882" y="935"/>
            <a:chExt cx="1633" cy="1180"/>
          </a:xfrm>
        </p:grpSpPr>
        <p:grpSp>
          <p:nvGrpSpPr>
            <p:cNvPr id="8202" name="Group 36"/>
            <p:cNvGrpSpPr>
              <a:grpSpLocks/>
            </p:cNvGrpSpPr>
            <p:nvPr/>
          </p:nvGrpSpPr>
          <p:grpSpPr bwMode="auto">
            <a:xfrm>
              <a:off x="1882" y="1071"/>
              <a:ext cx="1633" cy="1044"/>
              <a:chOff x="1882" y="1071"/>
              <a:chExt cx="1633" cy="1044"/>
            </a:xfrm>
          </p:grpSpPr>
          <p:sp>
            <p:nvSpPr>
              <p:cNvPr id="8204" name="Line 35"/>
              <p:cNvSpPr>
                <a:spLocks noChangeShapeType="1"/>
              </p:cNvSpPr>
              <p:nvPr/>
            </p:nvSpPr>
            <p:spPr bwMode="auto">
              <a:xfrm>
                <a:off x="2699" y="1434"/>
                <a:ext cx="0" cy="6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5" name="Line 33"/>
              <p:cNvSpPr>
                <a:spLocks noChangeShapeType="1"/>
              </p:cNvSpPr>
              <p:nvPr/>
            </p:nvSpPr>
            <p:spPr bwMode="auto">
              <a:xfrm rot="5400000" flipV="1">
                <a:off x="2699" y="436"/>
                <a:ext cx="0" cy="16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6" name="Rectangle 29"/>
              <p:cNvSpPr>
                <a:spLocks noChangeArrowheads="1"/>
              </p:cNvSpPr>
              <p:nvPr/>
            </p:nvSpPr>
            <p:spPr bwMode="auto">
              <a:xfrm>
                <a:off x="2200" y="1706"/>
                <a:ext cx="998" cy="273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ru-RU"/>
                  <a:t>Тело цикла</a:t>
                </a:r>
              </a:p>
            </p:txBody>
          </p:sp>
          <p:sp>
            <p:nvSpPr>
              <p:cNvPr id="8207" name="Line 30"/>
              <p:cNvSpPr>
                <a:spLocks noChangeShapeType="1"/>
              </p:cNvSpPr>
              <p:nvPr/>
            </p:nvSpPr>
            <p:spPr bwMode="auto">
              <a:xfrm>
                <a:off x="1882" y="1253"/>
                <a:ext cx="0" cy="86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8" name="Line 31"/>
              <p:cNvSpPr>
                <a:spLocks noChangeShapeType="1"/>
              </p:cNvSpPr>
              <p:nvPr/>
            </p:nvSpPr>
            <p:spPr bwMode="auto">
              <a:xfrm rot="10800000">
                <a:off x="3515" y="1253"/>
                <a:ext cx="0" cy="77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9" name="AutoShape 32"/>
              <p:cNvSpPr>
                <a:spLocks noChangeArrowheads="1"/>
              </p:cNvSpPr>
              <p:nvPr/>
            </p:nvSpPr>
            <p:spPr bwMode="auto">
              <a:xfrm>
                <a:off x="2200" y="1071"/>
                <a:ext cx="1043" cy="363"/>
              </a:xfrm>
              <a:prstGeom prst="flowChartPreparation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000" i="1" dirty="0" err="1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 = i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, i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10" name="Line 34"/>
              <p:cNvSpPr>
                <a:spLocks noChangeShapeType="1"/>
              </p:cNvSpPr>
              <p:nvPr/>
            </p:nvSpPr>
            <p:spPr bwMode="auto">
              <a:xfrm rot="-5400000">
                <a:off x="2291" y="1706"/>
                <a:ext cx="0" cy="8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03" name="Line 37"/>
            <p:cNvSpPr>
              <a:spLocks noChangeShapeType="1"/>
            </p:cNvSpPr>
            <p:nvPr/>
          </p:nvSpPr>
          <p:spPr bwMode="auto">
            <a:xfrm>
              <a:off x="2699" y="935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8621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362402" y="1196752"/>
            <a:ext cx="842486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19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2200" dirty="0" smtClean="0">
                <a:solidFill>
                  <a:srgbClr val="FF0000"/>
                </a:solidFill>
              </a:rPr>
              <a:t>Пример 1:</a:t>
            </a:r>
          </a:p>
          <a:p>
            <a:pPr algn="just" eaLnBrk="1" hangingPunct="1"/>
            <a:r>
              <a:rPr lang="ru-RU" sz="2400" b="1" dirty="0" err="1" smtClean="0"/>
              <a:t>for</a:t>
            </a:r>
            <a:r>
              <a:rPr lang="ru-RU" sz="2400" dirty="0" smtClean="0"/>
              <a:t> </a:t>
            </a:r>
            <a:r>
              <a:rPr lang="ru-RU" sz="2400" dirty="0"/>
              <a:t>i</a:t>
            </a:r>
            <a:r>
              <a:rPr lang="ru-RU" sz="2400" dirty="0" smtClean="0"/>
              <a:t>:=1 </a:t>
            </a:r>
            <a:r>
              <a:rPr lang="ru-RU" sz="2400" b="1" dirty="0" err="1"/>
              <a:t>to</a:t>
            </a:r>
            <a:r>
              <a:rPr lang="ru-RU" sz="2400" dirty="0"/>
              <a:t> </a:t>
            </a:r>
            <a:r>
              <a:rPr lang="ru-RU" sz="2400" dirty="0" smtClean="0"/>
              <a:t>10 </a:t>
            </a:r>
            <a:r>
              <a:rPr lang="ru-RU" sz="2400" b="1" dirty="0" err="1"/>
              <a:t>do</a:t>
            </a:r>
            <a:r>
              <a:rPr lang="ru-RU" sz="2400" dirty="0"/>
              <a:t> </a:t>
            </a:r>
            <a:r>
              <a:rPr lang="en-US" sz="2400" dirty="0" smtClean="0"/>
              <a:t>&lt;</a:t>
            </a:r>
            <a:r>
              <a:rPr lang="ru-RU" sz="2400" dirty="0" smtClean="0"/>
              <a:t>оператор</a:t>
            </a:r>
            <a:r>
              <a:rPr lang="en-US" sz="2400" dirty="0" smtClean="0"/>
              <a:t>&gt;</a:t>
            </a:r>
            <a:r>
              <a:rPr lang="ru-RU" sz="2400" dirty="0" smtClean="0"/>
              <a:t>;</a:t>
            </a:r>
          </a:p>
          <a:p>
            <a:pPr algn="just" eaLnBrk="1" hangingPunct="1"/>
            <a:endParaRPr lang="ru-RU" sz="2200" dirty="0" smtClean="0"/>
          </a:p>
          <a:p>
            <a:pPr algn="just" eaLnBrk="1" hangingPunct="1"/>
            <a:r>
              <a:rPr lang="ru-RU" sz="2200" dirty="0" smtClean="0"/>
              <a:t>После </a:t>
            </a:r>
            <a:r>
              <a:rPr lang="ru-RU" sz="2200" dirty="0"/>
              <a:t>каждого выполнения тела цикла происходит увеличение на единицу параметра цикла; </a:t>
            </a:r>
            <a:endParaRPr lang="ru-RU" sz="2200" dirty="0" smtClean="0"/>
          </a:p>
          <a:p>
            <a:pPr algn="just" eaLnBrk="1" hangingPunct="1"/>
            <a:r>
              <a:rPr lang="ru-RU" sz="2200" dirty="0"/>
              <a:t>У</a:t>
            </a:r>
            <a:r>
              <a:rPr lang="ru-RU" sz="2200" dirty="0" smtClean="0"/>
              <a:t>словие </a:t>
            </a:r>
            <a:r>
              <a:rPr lang="ru-RU" sz="2200" dirty="0"/>
              <a:t>выхода из цикла  - </a:t>
            </a:r>
            <a:r>
              <a:rPr lang="ru-RU" sz="2200" dirty="0" smtClean="0"/>
              <a:t>параметр больше конечного </a:t>
            </a:r>
            <a:r>
              <a:rPr lang="ru-RU" sz="2200" dirty="0"/>
              <a:t>значения</a:t>
            </a:r>
            <a:r>
              <a:rPr lang="ru-RU" sz="2200" dirty="0" smtClean="0"/>
              <a:t>.</a:t>
            </a:r>
          </a:p>
          <a:p>
            <a:pPr algn="just" eaLnBrk="1" hangingPunct="1"/>
            <a:endParaRPr lang="ru-RU" sz="2200" dirty="0"/>
          </a:p>
          <a:p>
            <a:pPr algn="just" eaLnBrk="1" hangingPunct="1"/>
            <a:r>
              <a:rPr lang="ru-RU" sz="2200" dirty="0">
                <a:solidFill>
                  <a:srgbClr val="FF0000"/>
                </a:solidFill>
              </a:rPr>
              <a:t>Пример </a:t>
            </a:r>
            <a:r>
              <a:rPr lang="ru-RU" sz="2200" dirty="0" smtClean="0">
                <a:solidFill>
                  <a:srgbClr val="FF0000"/>
                </a:solidFill>
              </a:rPr>
              <a:t>2:</a:t>
            </a:r>
            <a:endParaRPr lang="ru-RU" sz="2200" dirty="0">
              <a:solidFill>
                <a:srgbClr val="FF0000"/>
              </a:solidFill>
            </a:endParaRPr>
          </a:p>
          <a:p>
            <a:pPr algn="just" eaLnBrk="1" hangingPunct="1"/>
            <a:r>
              <a:rPr lang="ru-RU" sz="2400" b="1" dirty="0" err="1"/>
              <a:t>for</a:t>
            </a:r>
            <a:r>
              <a:rPr lang="ru-RU" sz="2400" dirty="0"/>
              <a:t> i</a:t>
            </a:r>
            <a:r>
              <a:rPr lang="ru-RU" sz="2400" dirty="0" smtClean="0"/>
              <a:t>:=10 </a:t>
            </a:r>
            <a:r>
              <a:rPr lang="en-US" sz="2400" b="1" dirty="0" smtClean="0"/>
              <a:t>down</a:t>
            </a:r>
            <a:r>
              <a:rPr lang="ru-RU" sz="2400" b="1" dirty="0" err="1" smtClean="0"/>
              <a:t>to</a:t>
            </a:r>
            <a:r>
              <a:rPr lang="ru-RU" sz="2400" dirty="0" smtClean="0"/>
              <a:t> 1 </a:t>
            </a:r>
            <a:r>
              <a:rPr lang="ru-RU" sz="2400" b="1" dirty="0" err="1"/>
              <a:t>do</a:t>
            </a:r>
            <a:r>
              <a:rPr lang="ru-RU" sz="2400" dirty="0"/>
              <a:t> </a:t>
            </a:r>
            <a:r>
              <a:rPr lang="en-US" sz="2400" dirty="0"/>
              <a:t>&lt;</a:t>
            </a:r>
            <a:r>
              <a:rPr lang="ru-RU" sz="2400" dirty="0"/>
              <a:t>оператор</a:t>
            </a:r>
            <a:r>
              <a:rPr lang="en-US" sz="2400" dirty="0"/>
              <a:t>&gt;</a:t>
            </a:r>
            <a:r>
              <a:rPr lang="ru-RU" sz="2400" dirty="0"/>
              <a:t>;</a:t>
            </a:r>
          </a:p>
          <a:p>
            <a:pPr algn="just" eaLnBrk="1" hangingPunct="1"/>
            <a:endParaRPr lang="ru-RU" sz="2200" dirty="0"/>
          </a:p>
          <a:p>
            <a:pPr algn="just" eaLnBrk="1" hangingPunct="1"/>
            <a:r>
              <a:rPr lang="ru-RU" sz="2200" dirty="0"/>
              <a:t>После каждого выполнения тела цикла происходит </a:t>
            </a:r>
            <a:r>
              <a:rPr lang="ru-RU" sz="2200" dirty="0" smtClean="0"/>
              <a:t>уменьшение </a:t>
            </a:r>
            <a:r>
              <a:rPr lang="ru-RU" sz="2200" dirty="0"/>
              <a:t>на единицу параметра цикла; </a:t>
            </a:r>
            <a:endParaRPr lang="ru-RU" sz="2200" dirty="0" smtClean="0"/>
          </a:p>
          <a:p>
            <a:pPr algn="just" eaLnBrk="1" hangingPunct="1"/>
            <a:r>
              <a:rPr lang="ru-RU" sz="2200" dirty="0"/>
              <a:t>У</a:t>
            </a:r>
            <a:r>
              <a:rPr lang="ru-RU" sz="2200" dirty="0" smtClean="0"/>
              <a:t>словие </a:t>
            </a:r>
            <a:r>
              <a:rPr lang="ru-RU" sz="2200" dirty="0"/>
              <a:t>выхода из </a:t>
            </a:r>
            <a:r>
              <a:rPr lang="ru-RU" sz="2200" dirty="0" smtClean="0"/>
              <a:t>цикла - параметр меньше конечного </a:t>
            </a:r>
            <a:r>
              <a:rPr lang="ru-RU" sz="2200" dirty="0"/>
              <a:t>значения</a:t>
            </a:r>
            <a:r>
              <a:rPr lang="ru-RU" sz="2200" dirty="0" smtClean="0"/>
              <a:t>.</a:t>
            </a:r>
            <a:endParaRPr lang="ru-RU" sz="2200" dirty="0"/>
          </a:p>
          <a:p>
            <a:pPr algn="just" eaLnBrk="1" hangingPunct="1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02872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8"/>
          <p:cNvSpPr txBox="1">
            <a:spLocks noChangeArrowheads="1"/>
          </p:cNvSpPr>
          <p:nvPr/>
        </p:nvSpPr>
        <p:spPr bwMode="auto">
          <a:xfrm>
            <a:off x="107504" y="1628800"/>
            <a:ext cx="8712968" cy="413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16998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541338" eaLnBrk="1" hangingPunct="1">
              <a:spcBef>
                <a:spcPct val="20000"/>
              </a:spcBef>
            </a:pPr>
            <a:r>
              <a:rPr lang="ru-RU" sz="3200" b="1" dirty="0"/>
              <a:t>Сколько раз будет выполнен цикл?</a:t>
            </a:r>
            <a:endParaRPr lang="en-US" sz="3200" b="1" dirty="0"/>
          </a:p>
          <a:p>
            <a:pPr indent="541338" eaLnBrk="1" hangingPunct="1">
              <a:spcBef>
                <a:spcPct val="20000"/>
              </a:spcBef>
            </a:pPr>
            <a:r>
              <a:rPr lang="ru-RU" sz="3200" dirty="0"/>
              <a:t>а) </a:t>
            </a:r>
            <a:r>
              <a:rPr lang="ru-RU" sz="3200" b="1" dirty="0" err="1"/>
              <a:t>for</a:t>
            </a:r>
            <a:r>
              <a:rPr lang="ru-RU" sz="3200" dirty="0"/>
              <a:t> i:=0 </a:t>
            </a:r>
            <a:r>
              <a:rPr lang="ru-RU" sz="3200" b="1" dirty="0" err="1"/>
              <a:t>to</a:t>
            </a:r>
            <a:r>
              <a:rPr lang="ru-RU" sz="3200" dirty="0"/>
              <a:t> 15 </a:t>
            </a:r>
            <a:r>
              <a:rPr lang="ru-RU" sz="3200" b="1" dirty="0" err="1"/>
              <a:t>do</a:t>
            </a:r>
            <a:r>
              <a:rPr lang="ru-RU" sz="3200" dirty="0"/>
              <a:t> s:=s+1;</a:t>
            </a:r>
            <a:endParaRPr lang="en-US" sz="3200" dirty="0"/>
          </a:p>
          <a:p>
            <a:pPr indent="541338" eaLnBrk="1" hangingPunct="1">
              <a:spcBef>
                <a:spcPct val="20000"/>
              </a:spcBef>
            </a:pPr>
            <a:r>
              <a:rPr lang="ru-RU" sz="3200" dirty="0"/>
              <a:t>б) </a:t>
            </a:r>
            <a:r>
              <a:rPr lang="ru-RU" sz="3200" b="1" dirty="0" err="1"/>
              <a:t>for</a:t>
            </a:r>
            <a:r>
              <a:rPr lang="ru-RU" sz="3200" dirty="0"/>
              <a:t> i:=</a:t>
            </a:r>
            <a:r>
              <a:rPr lang="ru-RU" sz="3200" dirty="0" smtClean="0"/>
              <a:t>15 </a:t>
            </a:r>
            <a:r>
              <a:rPr lang="en-US" sz="3200" b="1" dirty="0" smtClean="0"/>
              <a:t>down</a:t>
            </a:r>
            <a:r>
              <a:rPr lang="ru-RU" sz="3200" b="1" dirty="0" err="1" smtClean="0"/>
              <a:t>to</a:t>
            </a:r>
            <a:r>
              <a:rPr lang="ru-RU" sz="3200" b="1" dirty="0" smtClean="0"/>
              <a:t> </a:t>
            </a:r>
            <a:r>
              <a:rPr lang="ru-RU" sz="3200" dirty="0" smtClean="0"/>
              <a:t>1</a:t>
            </a:r>
            <a:r>
              <a:rPr lang="en-US" sz="3200" dirty="0" smtClean="0"/>
              <a:t>0</a:t>
            </a:r>
            <a:r>
              <a:rPr lang="ru-RU" sz="3200" dirty="0" smtClean="0"/>
              <a:t> </a:t>
            </a:r>
            <a:r>
              <a:rPr lang="ru-RU" sz="3200" b="1" dirty="0" err="1"/>
              <a:t>do</a:t>
            </a:r>
            <a:r>
              <a:rPr lang="ru-RU" sz="3200" dirty="0"/>
              <a:t> s:=s+1;</a:t>
            </a:r>
            <a:endParaRPr lang="en-US" sz="3200" dirty="0"/>
          </a:p>
          <a:p>
            <a:pPr indent="541338" eaLnBrk="1" hangingPunct="1">
              <a:spcBef>
                <a:spcPct val="20000"/>
              </a:spcBef>
            </a:pPr>
            <a:r>
              <a:rPr lang="ru-RU" sz="3200" dirty="0"/>
              <a:t>в) </a:t>
            </a:r>
            <a:r>
              <a:rPr lang="ru-RU" sz="3200" b="1" dirty="0" err="1"/>
              <a:t>for</a:t>
            </a:r>
            <a:r>
              <a:rPr lang="ru-RU" sz="3200" dirty="0"/>
              <a:t> i:=-1 </a:t>
            </a:r>
            <a:r>
              <a:rPr lang="ru-RU" sz="3200" b="1" dirty="0" err="1"/>
              <a:t>to</a:t>
            </a:r>
            <a:r>
              <a:rPr lang="ru-RU" sz="3200" dirty="0"/>
              <a:t> 1 </a:t>
            </a:r>
            <a:r>
              <a:rPr lang="ru-RU" sz="3200" b="1" dirty="0" err="1"/>
              <a:t>do</a:t>
            </a:r>
            <a:r>
              <a:rPr lang="ru-RU" sz="3200" dirty="0"/>
              <a:t> s:=s+1;</a:t>
            </a:r>
            <a:endParaRPr lang="en-US" sz="3200" dirty="0"/>
          </a:p>
          <a:p>
            <a:pPr indent="541338" eaLnBrk="1" hangingPunct="1">
              <a:spcBef>
                <a:spcPct val="20000"/>
              </a:spcBef>
            </a:pPr>
            <a:r>
              <a:rPr lang="ru-RU" sz="3200" dirty="0"/>
              <a:t>г) </a:t>
            </a:r>
            <a:r>
              <a:rPr lang="ru-RU" sz="3200" b="1" dirty="0" err="1"/>
              <a:t>for</a:t>
            </a:r>
            <a:r>
              <a:rPr lang="ru-RU" sz="3200" dirty="0"/>
              <a:t> i:=10 </a:t>
            </a:r>
            <a:r>
              <a:rPr lang="en-US" sz="3200" b="1" dirty="0" smtClean="0"/>
              <a:t>down</a:t>
            </a:r>
            <a:r>
              <a:rPr lang="ru-RU" sz="3200" b="1" dirty="0" err="1" smtClean="0"/>
              <a:t>to</a:t>
            </a:r>
            <a:r>
              <a:rPr lang="ru-RU" sz="3200" dirty="0" smtClean="0"/>
              <a:t> </a:t>
            </a:r>
            <a:r>
              <a:rPr lang="ru-RU" sz="3200" dirty="0"/>
              <a:t>10 </a:t>
            </a:r>
            <a:r>
              <a:rPr lang="ru-RU" sz="3200" b="1" dirty="0" err="1"/>
              <a:t>do</a:t>
            </a:r>
            <a:r>
              <a:rPr lang="ru-RU" sz="3200" dirty="0"/>
              <a:t> s:=s+1;</a:t>
            </a:r>
            <a:endParaRPr lang="en-US" sz="3200" dirty="0"/>
          </a:p>
          <a:p>
            <a:pPr indent="541338" eaLnBrk="1" hangingPunct="1">
              <a:spcBef>
                <a:spcPct val="20000"/>
              </a:spcBef>
            </a:pPr>
            <a:r>
              <a:rPr lang="ru-RU" sz="3200" dirty="0"/>
              <a:t>д) k:=5;</a:t>
            </a:r>
            <a:endParaRPr lang="en-US" sz="3200" dirty="0"/>
          </a:p>
          <a:p>
            <a:pPr indent="541338" eaLnBrk="1" hangingPunct="1">
              <a:spcBef>
                <a:spcPct val="20000"/>
              </a:spcBef>
            </a:pPr>
            <a:r>
              <a:rPr lang="en-US" sz="3200" dirty="0"/>
              <a:t>     </a:t>
            </a:r>
            <a:r>
              <a:rPr lang="ru-RU" sz="3200" b="1" dirty="0" err="1"/>
              <a:t>for</a:t>
            </a:r>
            <a:r>
              <a:rPr lang="ru-RU" sz="3200" dirty="0"/>
              <a:t> i:=k-1 </a:t>
            </a:r>
            <a:r>
              <a:rPr lang="ru-RU" sz="3200" b="1" dirty="0" err="1"/>
              <a:t>to</a:t>
            </a:r>
            <a:r>
              <a:rPr lang="ru-RU" sz="3200" dirty="0"/>
              <a:t> k+1 </a:t>
            </a:r>
            <a:r>
              <a:rPr lang="ru-RU" sz="3200" b="1" dirty="0" err="1"/>
              <a:t>do</a:t>
            </a:r>
            <a:r>
              <a:rPr lang="ru-RU" sz="3200" b="1" dirty="0"/>
              <a:t> </a:t>
            </a:r>
            <a:r>
              <a:rPr lang="ru-RU" sz="3200" dirty="0"/>
              <a:t>s:=s+1;</a:t>
            </a:r>
          </a:p>
        </p:txBody>
      </p:sp>
    </p:spTree>
    <p:extLst>
      <p:ext uri="{BB962C8B-B14F-4D97-AF65-F5344CB8AC3E}">
        <p14:creationId xmlns:p14="http://schemas.microsoft.com/office/powerpoint/2010/main" val="399764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Итерационный цикл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Противоположностью циклов с заданным числом повторений являются </a:t>
            </a:r>
            <a:r>
              <a:rPr lang="ru-RU" b="1" dirty="0" smtClean="0"/>
              <a:t>итерационные циклы</a:t>
            </a:r>
            <a:r>
              <a:rPr lang="ru-RU" dirty="0" smtClean="0"/>
              <a:t>. Их число повторений заранее неизвестно. При каждом их повторении происходит последовательное приближение вычислений и проверяется условие цикла. Цикл выполняется до тех пор, пока не будет выполнено его условие. Как ясно из описания, итерационный цикл может быть реализован в программе только с помощью циклов с предусловием и постусловием.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20688"/>
            <a:ext cx="8569325" cy="1143000"/>
          </a:xfrm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i="1" dirty="0" smtClean="0"/>
              <a:t>Особенность итерационного цикла в том, что число повторений тела цикла неизвестно.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71550" y="2276475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2800" dirty="0"/>
              <a:t>А когда выходить из цикла?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9750" y="2924175"/>
            <a:ext cx="7915275" cy="18002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2800" i="1"/>
              <a:t>На каждом шаге вычислений происходит последовательное приближение и проверка условия достижения искомого результата.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39750" y="4581525"/>
            <a:ext cx="791527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2800"/>
              <a:t>Другими словами буду находиться в цикле пока не будет достигнуто условие.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84213" y="5776913"/>
            <a:ext cx="7915275" cy="1081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2800" i="1" dirty="0"/>
              <a:t>Поэтому подобные циклы имеют название – цикл «Пока</a:t>
            </a:r>
            <a:r>
              <a:rPr lang="ru-RU" sz="2800" i="1" dirty="0" smtClean="0"/>
              <a:t>» и цикл «До»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100" grpId="0"/>
      <p:bldP spid="4101" grpId="0" animBg="1"/>
      <p:bldP spid="4102" grpId="0"/>
      <p:bldP spid="41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pPr eaLnBrk="1" hangingPunct="1"/>
            <a:r>
              <a:rPr lang="ru-RU" dirty="0" smtClean="0"/>
              <a:t>Определение: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1468438"/>
          </a:xfrm>
          <a:ln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ru-RU" i="1" dirty="0" smtClean="0"/>
              <a:t>Алгоритм, в состав которого входит итерационный цикл (пока, до), называется итерационным алгоритмом.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71550" y="3284538"/>
            <a:ext cx="5184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ВАЖНО!!!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5650" y="3789363"/>
            <a:ext cx="8137525" cy="2663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/>
              <a:t>В итерационных алгоритмах необходимо обеспечить обязательное достижение условия выхода из цикла. В противном случае произойдет зацикливание алгоритма, т.е. не будет выполняться основное свойство алгоритма – результативность.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04664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dirty="0" smtClean="0"/>
              <a:t>Итерационные циклы бывают: с постусловием и предусловием.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3673475" cy="460375"/>
          </a:xfrm>
        </p:spPr>
        <p:txBody>
          <a:bodyPr/>
          <a:lstStyle/>
          <a:p>
            <a:pPr eaLnBrk="1" hangingPunct="1"/>
            <a:r>
              <a:rPr lang="ru-RU" sz="2400" smtClean="0"/>
              <a:t>Цикл с постусловием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076825" y="1700213"/>
            <a:ext cx="3673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2400"/>
              <a:t>Цикл с предусловием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2195513" y="1989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116013" y="2565400"/>
            <a:ext cx="24479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Действие 1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044575" y="3573463"/>
            <a:ext cx="24479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Действие 2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195513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195513" y="42211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1116013" y="4581525"/>
            <a:ext cx="2087562" cy="1008063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условие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323850" y="5084763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307975" y="2276475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250825" y="2306638"/>
            <a:ext cx="1944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755650" y="45815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16263" y="5084763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3779838" y="50847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3059113" y="5516563"/>
            <a:ext cx="1441450" cy="6492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Выход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3276600" y="45815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+</a:t>
            </a: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7019925" y="21336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6011863" y="2708275"/>
            <a:ext cx="2087562" cy="1008063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условие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H="1">
            <a:off x="5651500" y="32131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5651500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932363" y="3573463"/>
            <a:ext cx="1439862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Действие 1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4859338" y="4508500"/>
            <a:ext cx="143986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Действие 2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5508625" y="4149725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5435600" y="50847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H="1">
            <a:off x="4572000" y="53736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 flipV="1">
            <a:off x="4572000" y="23495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>
            <a:off x="4572000" y="2305050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8042275" y="32131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8604250" y="3213100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7" name="Oval 33"/>
          <p:cNvSpPr>
            <a:spLocks noChangeArrowheads="1"/>
          </p:cNvSpPr>
          <p:nvPr/>
        </p:nvSpPr>
        <p:spPr bwMode="auto">
          <a:xfrm>
            <a:off x="7812088" y="3917950"/>
            <a:ext cx="1331912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выход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5651500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+</a:t>
            </a:r>
          </a:p>
        </p:txBody>
      </p:sp>
      <p:sp>
        <p:nvSpPr>
          <p:cNvPr id="7202" name="Text Box 35"/>
          <p:cNvSpPr txBox="1">
            <a:spLocks noChangeArrowheads="1"/>
          </p:cNvSpPr>
          <p:nvPr/>
        </p:nvSpPr>
        <p:spPr bwMode="auto">
          <a:xfrm>
            <a:off x="8172450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7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0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5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/>
      <p:bldP spid="6149" grpId="0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/>
      <p:bldP spid="6159" grpId="0" animBg="1"/>
      <p:bldP spid="6160" grpId="0" animBg="1"/>
      <p:bldP spid="6161" grpId="0" animBg="1"/>
      <p:bldP spid="6162" grpId="0"/>
      <p:bldP spid="6163" grpId="0" animBg="1"/>
      <p:bldP spid="6164" grpId="0" animBg="1"/>
      <p:bldP spid="6165" grpId="0" animBg="1"/>
      <p:bldP spid="6166" grpId="0" animBg="1"/>
      <p:bldP spid="6167" grpId="0" animBg="1"/>
      <p:bldP spid="6168" grpId="0" animBg="1"/>
      <p:bldP spid="6169" grpId="0" animBg="1"/>
      <p:bldP spid="6170" grpId="0" animBg="1"/>
      <p:bldP spid="6171" grpId="0" animBg="1"/>
      <p:bldP spid="6172" grpId="0" animBg="1"/>
      <p:bldP spid="6173" grpId="0" animBg="1"/>
      <p:bldP spid="6175" grpId="0" animBg="1"/>
      <p:bldP spid="6176" grpId="0" animBg="1"/>
      <p:bldP spid="6177" grpId="0" animBg="1"/>
      <p:bldP spid="61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8201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smtClean="0"/>
              <a:t>Для лучшего понимания назовем один цикл «Обжора», а другой «Транжира»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195513" y="1989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116013" y="2565400"/>
            <a:ext cx="24479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Обжора кушает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044575" y="3573463"/>
            <a:ext cx="24479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Обжора кушает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195513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195513" y="42211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1116013" y="4581525"/>
            <a:ext cx="2087562" cy="1008063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Все съел?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H="1">
            <a:off x="323850" y="5084763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307975" y="2276475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50825" y="2306638"/>
            <a:ext cx="1944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55650" y="45815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116263" y="5084763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3779838" y="50847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3059113" y="5516563"/>
            <a:ext cx="1441450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/>
              <a:t>наелся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276600" y="45815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+</a:t>
            </a:r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0" y="1557338"/>
            <a:ext cx="4500563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/>
              <a:t>Пришел </a:t>
            </a:r>
            <a:r>
              <a:rPr lang="ru-RU" b="1" dirty="0" err="1"/>
              <a:t>обжора</a:t>
            </a:r>
            <a:r>
              <a:rPr lang="ru-RU" b="1" dirty="0"/>
              <a:t> на вечеринку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79388" y="5949950"/>
            <a:ext cx="29524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Цикл с постусловием</a:t>
            </a:r>
            <a:endParaRPr lang="ru-RU" b="1" dirty="0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7019925" y="21336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6011863" y="2708275"/>
            <a:ext cx="2087562" cy="1008063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Деньги есть?</a:t>
            </a:r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H="1">
            <a:off x="5651500" y="32131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5651500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4787900" y="3573463"/>
            <a:ext cx="18002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Играю в рулетку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4716463" y="4508500"/>
            <a:ext cx="19431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Играю в карты</a:t>
            </a:r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5508625" y="4149725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5435600" y="50847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>
            <a:off x="4572000" y="53736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4572000" y="23495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4572000" y="2305050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8042275" y="32131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8604250" y="3213100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5651500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+</a:t>
            </a:r>
          </a:p>
        </p:txBody>
      </p:sp>
      <p:sp>
        <p:nvSpPr>
          <p:cNvPr id="8225" name="Text Box 35"/>
          <p:cNvSpPr txBox="1">
            <a:spLocks noChangeArrowheads="1"/>
          </p:cNvSpPr>
          <p:nvPr/>
        </p:nvSpPr>
        <p:spPr bwMode="auto">
          <a:xfrm>
            <a:off x="8172450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</a:t>
            </a:r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4643438" y="1700213"/>
            <a:ext cx="4500562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/>
              <a:t>Пришел транжира в казино</a:t>
            </a:r>
          </a:p>
        </p:txBody>
      </p:sp>
      <p:sp>
        <p:nvSpPr>
          <p:cNvPr id="7205" name="Oval 37"/>
          <p:cNvSpPr>
            <a:spLocks noChangeArrowheads="1"/>
          </p:cNvSpPr>
          <p:nvPr/>
        </p:nvSpPr>
        <p:spPr bwMode="auto">
          <a:xfrm>
            <a:off x="7740650" y="3933825"/>
            <a:ext cx="140335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Банкрот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5436096" y="5949950"/>
            <a:ext cx="3025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Цикл с предусловием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3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6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4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9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/>
      <p:bldP spid="7182" grpId="0" animBg="1"/>
      <p:bldP spid="7183" grpId="0" animBg="1"/>
      <p:bldP spid="7184" grpId="0" animBg="1"/>
      <p:bldP spid="7185" grpId="0"/>
      <p:bldP spid="7187" grpId="0" animBg="1"/>
      <p:bldP spid="7188" grpId="0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5" grpId="0" animBg="1"/>
      <p:bldP spid="7196" grpId="0" animBg="1"/>
      <p:bldP spid="7197" grpId="0" animBg="1"/>
      <p:bldP spid="7198" grpId="0" animBg="1"/>
      <p:bldP spid="7199" grpId="0" animBg="1"/>
      <p:bldP spid="7200" grpId="0" animBg="1"/>
      <p:bldP spid="7201" grpId="0" animBg="1"/>
      <p:bldP spid="7202" grpId="0"/>
      <p:bldP spid="7204" grpId="0" animBg="1"/>
      <p:bldP spid="7205" grpId="0" animBg="1"/>
      <p:bldP spid="720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349</TotalTime>
  <Words>582</Words>
  <Application>Microsoft Office PowerPoint</Application>
  <PresentationFormat>Экран (4:3)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FangSong</vt:lpstr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Городская</vt:lpstr>
      <vt:lpstr>Программирование циклов с заданным числом повторений</vt:lpstr>
      <vt:lpstr>Презентация PowerPoint</vt:lpstr>
      <vt:lpstr>Презентация PowerPoint</vt:lpstr>
      <vt:lpstr>Презентация PowerPoint</vt:lpstr>
      <vt:lpstr>Итерационный цикл</vt:lpstr>
      <vt:lpstr>Особенность итерационного цикла в том, что число повторений тела цикла неизвестно.</vt:lpstr>
      <vt:lpstr>Определение:</vt:lpstr>
      <vt:lpstr>Итерационные циклы бывают: с постусловием и предусловием.</vt:lpstr>
      <vt:lpstr>Для лучшего понимания назовем один цикл «Обжора», а другой «Транжира»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</dc:creator>
  <cp:lastModifiedBy>Ольга</cp:lastModifiedBy>
  <cp:revision>42</cp:revision>
  <dcterms:created xsi:type="dcterms:W3CDTF">2016-02-26T19:52:23Z</dcterms:created>
  <dcterms:modified xsi:type="dcterms:W3CDTF">2023-02-26T08:20:25Z</dcterms:modified>
</cp:coreProperties>
</file>