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68" r:id="rId4"/>
    <p:sldId id="267" r:id="rId5"/>
    <p:sldId id="276" r:id="rId6"/>
    <p:sldId id="258" r:id="rId7"/>
    <p:sldId id="259" r:id="rId8"/>
    <p:sldId id="260" r:id="rId9"/>
    <p:sldId id="269" r:id="rId10"/>
    <p:sldId id="270" r:id="rId11"/>
    <p:sldId id="271" r:id="rId12"/>
    <p:sldId id="272" r:id="rId13"/>
    <p:sldId id="261" r:id="rId14"/>
    <p:sldId id="273" r:id="rId15"/>
    <p:sldId id="274" r:id="rId16"/>
    <p:sldId id="262" r:id="rId17"/>
    <p:sldId id="263" r:id="rId18"/>
    <p:sldId id="27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9F8562-DD05-4C70-B113-9E0B93010C8A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18EA7D-495B-40FB-9886-CFB87AEFA1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803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E2EB013-CC6E-47E8-8308-2D74FBF4B81C}" type="slidenum">
              <a:rPr lang="ru-RU" altLang="ru-RU">
                <a:latin typeface="Arial Narrow" pitchFamily="34" charset="0"/>
              </a:rPr>
              <a:pPr/>
              <a:t>14</a:t>
            </a:fld>
            <a:endParaRPr lang="ru-RU" altLang="ru-RU">
              <a:latin typeface="Arial Narrow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 dirty="0" smtClean="0"/>
              <a:t>При сжатии газ совершает отрицательную работу, внутренняя энергия газа при сжатии увеличивается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88749C0-9962-41F4-81AE-88869A356685}" type="slidenum">
              <a:rPr lang="ru-RU" altLang="ru-RU">
                <a:latin typeface="Arial Narrow" pitchFamily="34" charset="0"/>
              </a:rPr>
              <a:pPr/>
              <a:t>15</a:t>
            </a:fld>
            <a:endParaRPr lang="ru-RU" altLang="ru-RU">
              <a:latin typeface="Arial Narrow" pitchFamily="34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 smtClean="0"/>
              <a:t>При расширении газ совершает положительную работу, отдавая энергию окружающим телам.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88AF-CA71-418D-B5CD-E0E5993BC2D8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A2D34-FD83-406B-9AAD-EBD2E6262C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88AF-CA71-418D-B5CD-E0E5993BC2D8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A2D34-FD83-406B-9AAD-EBD2E6262C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88AF-CA71-418D-B5CD-E0E5993BC2D8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A2D34-FD83-406B-9AAD-EBD2E6262C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Заголовок, текст и карти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артинка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C5B890-0075-4510-90DF-0A9BDF10CF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86083"/>
      </p:ext>
    </p:extLst>
  </p:cSld>
  <p:clrMapOvr>
    <a:masterClrMapping/>
  </p:clrMapOvr>
  <p:transition>
    <p:pull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88AF-CA71-418D-B5CD-E0E5993BC2D8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A2D34-FD83-406B-9AAD-EBD2E6262C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88AF-CA71-418D-B5CD-E0E5993BC2D8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A2D34-FD83-406B-9AAD-EBD2E6262C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88AF-CA71-418D-B5CD-E0E5993BC2D8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A2D34-FD83-406B-9AAD-EBD2E6262C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88AF-CA71-418D-B5CD-E0E5993BC2D8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A2D34-FD83-406B-9AAD-EBD2E6262C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88AF-CA71-418D-B5CD-E0E5993BC2D8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A2D34-FD83-406B-9AAD-EBD2E6262C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88AF-CA71-418D-B5CD-E0E5993BC2D8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A2D34-FD83-406B-9AAD-EBD2E6262C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88AF-CA71-418D-B5CD-E0E5993BC2D8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A2D34-FD83-406B-9AAD-EBD2E6262C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88AF-CA71-418D-B5CD-E0E5993BC2D8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A2D34-FD83-406B-9AAD-EBD2E6262C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288AF-CA71-418D-B5CD-E0E5993BC2D8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A2D34-FD83-406B-9AAD-EBD2E6262C5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image" Target="../media/image1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22.wmf"/><Relationship Id="rId3" Type="http://schemas.openxmlformats.org/officeDocument/2006/relationships/image" Target="../media/image23.jpeg"/><Relationship Id="rId7" Type="http://schemas.openxmlformats.org/officeDocument/2006/relationships/image" Target="../media/image19.wmf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20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17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8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692696"/>
            <a:ext cx="81369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latin typeface="AnastasiaScript" pitchFamily="2" charset="0"/>
              </a:rPr>
              <a:t>Внутренняя энергия.</a:t>
            </a:r>
          </a:p>
          <a:p>
            <a:pPr algn="ctr"/>
            <a:r>
              <a:rPr lang="ru-RU" sz="7200" b="1" dirty="0" smtClean="0">
                <a:latin typeface="AnastasiaScript" pitchFamily="2" charset="0"/>
              </a:rPr>
              <a:t>Теплопередача.</a:t>
            </a:r>
          </a:p>
          <a:p>
            <a:pPr algn="ctr"/>
            <a:r>
              <a:rPr lang="ru-RU" sz="7200" b="1" dirty="0" smtClean="0">
                <a:latin typeface="AnastasiaScript" pitchFamily="2" charset="0"/>
              </a:rPr>
              <a:t>Работа </a:t>
            </a:r>
          </a:p>
          <a:p>
            <a:pPr algn="ctr"/>
            <a:r>
              <a:rPr lang="ru-RU" sz="7200" b="1" dirty="0" smtClean="0">
                <a:latin typeface="AnastasiaScript" pitchFamily="2" charset="0"/>
              </a:rPr>
              <a:t>в термодинамике</a:t>
            </a:r>
            <a:endParaRPr lang="ru-RU" sz="7200" b="1" dirty="0">
              <a:latin typeface="AnastasiaScrip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32656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Теплопроводность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40768"/>
            <a:ext cx="6766520" cy="5060032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ru-RU" altLang="ru-RU" sz="2400" b="1" dirty="0" smtClean="0"/>
              <a:t>- </a:t>
            </a:r>
            <a:r>
              <a:rPr lang="ru-RU" altLang="ru-RU" b="1" dirty="0" smtClean="0">
                <a:solidFill>
                  <a:srgbClr val="C00000"/>
                </a:solidFill>
              </a:rPr>
              <a:t>это такой тип теплообмена, когда тепло передаётся от более нагретых участков тела менее нагретым вследствие теплового движения молекул.</a:t>
            </a:r>
          </a:p>
          <a:p>
            <a:pPr eaLnBrk="1" hangingPunct="1"/>
            <a:r>
              <a:rPr lang="ru-RU" altLang="ru-RU" sz="2400" b="1" dirty="0" smtClean="0"/>
              <a:t>Все вещества имеют различную теплопроводность. Лучшие проводники тепла – кристаллы. </a:t>
            </a:r>
          </a:p>
          <a:p>
            <a:pPr eaLnBrk="1" hangingPunct="1"/>
            <a:r>
              <a:rPr lang="ru-RU" altLang="ru-RU" sz="2400" b="1" dirty="0" smtClean="0"/>
              <a:t>Те вещества, в которых расстояния между молекулами большие – плохие проводники тепла. Это древесина, кирпич и т.д.</a:t>
            </a:r>
          </a:p>
        </p:txBody>
      </p:sp>
      <p:pic>
        <p:nvPicPr>
          <p:cNvPr id="10244" name="Picture 5" descr="BS00386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124200"/>
            <a:ext cx="1276350" cy="103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6" descr="IN00261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495800"/>
            <a:ext cx="1747838" cy="142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8149111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Конвекция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268760"/>
            <a:ext cx="5182344" cy="505584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ru-RU" altLang="ru-RU" sz="2800" dirty="0" smtClean="0"/>
              <a:t>- </a:t>
            </a:r>
            <a:r>
              <a:rPr lang="ru-RU" alt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 такой тип теплообмена, при котором энергия переносится струями жидкости или газа.</a:t>
            </a:r>
          </a:p>
          <a:p>
            <a:pPr eaLnBrk="1" hangingPunct="1"/>
            <a:r>
              <a:rPr lang="ru-RU" altLang="ru-RU" sz="2800" b="1" dirty="0" smtClean="0"/>
              <a:t>Плотность горячего газа или жидкости меньше, чем холодных, поэтому конвекционные потоки поднимаются вверх</a:t>
            </a:r>
            <a:r>
              <a:rPr lang="ru-RU" altLang="ru-RU" sz="2800" dirty="0" smtClean="0"/>
              <a:t>.</a:t>
            </a:r>
          </a:p>
        </p:txBody>
      </p:sp>
      <p:pic>
        <p:nvPicPr>
          <p:cNvPr id="11268" name="Picture 6" descr="j0078783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68144" y="1988840"/>
            <a:ext cx="3109912" cy="33416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7238816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Лучистый обмен или просто излучение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16832"/>
            <a:ext cx="5758408" cy="4255368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Char char="-"/>
            </a:pPr>
            <a:r>
              <a:rPr lang="ru-RU" altLang="ru-RU" sz="3600" b="1" dirty="0" smtClean="0">
                <a:solidFill>
                  <a:srgbClr val="C00000"/>
                </a:solidFill>
              </a:rPr>
              <a:t>это перенос энергии в виде электромагнитных волн. </a:t>
            </a:r>
          </a:p>
          <a:p>
            <a:pPr marL="0" indent="0" eaLnBrk="1" hangingPunct="1">
              <a:buNone/>
            </a:pPr>
            <a:r>
              <a:rPr lang="ru-RU" altLang="ru-RU" sz="2800" b="1" dirty="0" smtClean="0"/>
              <a:t>Любое нагретое тело является источником излучения.</a:t>
            </a:r>
          </a:p>
          <a:p>
            <a:pPr eaLnBrk="1" hangingPunct="1"/>
            <a:r>
              <a:rPr lang="ru-RU" altLang="ru-RU" sz="2800" b="1" dirty="0" smtClean="0"/>
              <a:t>Этот вид теплообмена отличается от предыдущих тем, что может происходить и в вакууме.</a:t>
            </a:r>
          </a:p>
        </p:txBody>
      </p:sp>
      <p:pic>
        <p:nvPicPr>
          <p:cNvPr id="12292" name="Picture 6" descr="AG00433_"/>
          <p:cNvPicPr>
            <a:picLocks noGrp="1" noChangeAspect="1" noChangeArrowheads="1" noCrop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72200" y="2564904"/>
            <a:ext cx="2590800" cy="2039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1785292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Количество теплоты, 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это энергия, переданная системе или полученная системой при теплообмене.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71881"/>
              </p:ext>
            </p:extLst>
          </p:nvPr>
        </p:nvGraphicFramePr>
        <p:xfrm>
          <a:off x="179512" y="1619532"/>
          <a:ext cx="8964489" cy="34902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3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227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7934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Процесс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Формула, удельные величины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8258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Нагревание или охлаждение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c- </a:t>
                      </a: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удельная теплоемкость, Дж/(кг*К)</a:t>
                      </a:r>
                    </a:p>
                    <a:p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 – </a:t>
                      </a: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масса, кг;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- изменение температуры, К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8258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Кипение или конденсация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Q=</a:t>
                      </a:r>
                      <a:r>
                        <a:rPr lang="en-US" sz="2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rm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r–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удельная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теплота парообразования, </a:t>
                      </a:r>
                    </a:p>
                    <a:p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Дж/кг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8258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Плавление или кристаллизация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Q=</a:t>
                      </a:r>
                      <a:r>
                        <a:rPr lang="el-GR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λ</a:t>
                      </a:r>
                      <a:r>
                        <a:rPr lang="en-US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λ</a:t>
                      </a: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–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удельная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теплота плавления, Дж/кг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8258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Сгорание топлива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Q=</a:t>
                      </a:r>
                      <a:r>
                        <a:rPr lang="en-US" sz="2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qm</a:t>
                      </a:r>
                      <a:endParaRPr lang="ru-RU" sz="2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q –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удельная теплота сгорания, Дж/кг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339752" y="2060848"/>
          <a:ext cx="1489075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7" name="Формула" r:id="rId3" imgW="685800" imgH="203040" progId="Equation.3">
                  <p:embed/>
                </p:oleObj>
              </mc:Choice>
              <mc:Fallback>
                <p:oleObj name="Формула" r:id="rId3" imgW="68580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2060848"/>
                        <a:ext cx="1489075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933413"/>
              </p:ext>
            </p:extLst>
          </p:nvPr>
        </p:nvGraphicFramePr>
        <p:xfrm>
          <a:off x="5436096" y="2276872"/>
          <a:ext cx="432048" cy="3831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" name="Формула" r:id="rId5" imgW="241200" imgH="164880" progId="Equation.3">
                  <p:embed/>
                </p:oleObj>
              </mc:Choice>
              <mc:Fallback>
                <p:oleObj name="Формула" r:id="rId5" imgW="241200" imgH="1648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2276872"/>
                        <a:ext cx="432048" cy="3831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7544" y="5229200"/>
            <a:ext cx="36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Уравнение теплового баланса: 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3851920" y="5589240"/>
          <a:ext cx="4356484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9" name="Формула" r:id="rId6" imgW="1536480" imgH="228600" progId="Equation.3">
                  <p:embed/>
                </p:oleObj>
              </mc:Choice>
              <mc:Fallback>
                <p:oleObj name="Формула" r:id="rId6" imgW="153648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5589240"/>
                        <a:ext cx="4356484" cy="6480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Совершение работы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pPr eaLnBrk="1" hangingPunct="1"/>
            <a:r>
              <a:rPr lang="ru-RU" altLang="ru-RU" b="1" dirty="0" smtClean="0">
                <a:solidFill>
                  <a:srgbClr val="C00000"/>
                </a:solidFill>
              </a:rPr>
              <a:t>Работа при сжатии газа под поршнем</a:t>
            </a:r>
          </a:p>
        </p:txBody>
      </p:sp>
      <p:pic>
        <p:nvPicPr>
          <p:cNvPr id="88068" name="Picture 4" descr="Работа при сжатии газа под поршнем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668282"/>
            <a:ext cx="6443884" cy="5289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1804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Совершение работы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8931" y="1196752"/>
            <a:ext cx="8229600" cy="4525963"/>
          </a:xfrm>
        </p:spPr>
        <p:txBody>
          <a:bodyPr/>
          <a:lstStyle/>
          <a:p>
            <a:pPr eaLnBrk="1" hangingPunct="1"/>
            <a:r>
              <a:rPr lang="ru-RU" altLang="ru-RU" b="1" dirty="0" smtClean="0">
                <a:solidFill>
                  <a:srgbClr val="C00000"/>
                </a:solidFill>
              </a:rPr>
              <a:t>Работа при расширении газа под поршнем</a:t>
            </a:r>
          </a:p>
        </p:txBody>
      </p:sp>
      <p:pic>
        <p:nvPicPr>
          <p:cNvPr id="84996" name="Picture 4" descr="Работа при расширении газа под поршнем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828780"/>
            <a:ext cx="6855817" cy="4680520"/>
          </a:xfrm>
          <a:prstGeom prst="rect">
            <a:avLst/>
          </a:prstGeom>
          <a:solidFill>
            <a:srgbClr val="E6DC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2728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Прямоугольник 38"/>
          <p:cNvSpPr/>
          <p:nvPr/>
        </p:nvSpPr>
        <p:spPr>
          <a:xfrm>
            <a:off x="0" y="4509120"/>
            <a:ext cx="9144000" cy="1800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251520" y="116632"/>
            <a:ext cx="8496944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Работа в термодинамике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– работа сил, приложенных к внешним телам со стороны системы при её деформации.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Работа газа численно равна площади фигуры под графиком зависимости давления от объёма в координатах 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p, V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83768" y="263691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</a:t>
            </a:r>
            <a:endParaRPr lang="ru-RU" b="1" dirty="0"/>
          </a:p>
        </p:txBody>
      </p:sp>
      <p:grpSp>
        <p:nvGrpSpPr>
          <p:cNvPr id="22" name="Группа 21"/>
          <p:cNvGrpSpPr/>
          <p:nvPr/>
        </p:nvGrpSpPr>
        <p:grpSpPr>
          <a:xfrm>
            <a:off x="809574" y="2060848"/>
            <a:ext cx="2404344" cy="2241540"/>
            <a:chOff x="1042814" y="2060848"/>
            <a:chExt cx="2404344" cy="2241540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1619672" y="2996952"/>
              <a:ext cx="1008112" cy="792088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</a:rPr>
                <a:t>A&gt;0</a:t>
              </a:r>
              <a:endParaRPr lang="ru-RU" sz="2400" b="1" dirty="0">
                <a:solidFill>
                  <a:schemeClr val="tx1"/>
                </a:solidFill>
              </a:endParaRPr>
            </a:p>
          </p:txBody>
        </p:sp>
        <p:cxnSp>
          <p:nvCxnSpPr>
            <p:cNvPr id="4" name="Прямая со стрелкой 3"/>
            <p:cNvCxnSpPr/>
            <p:nvPr/>
          </p:nvCxnSpPr>
          <p:spPr>
            <a:xfrm rot="5400000" flipH="1" flipV="1">
              <a:off x="251520" y="3068960"/>
              <a:ext cx="1584176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 стрелкой 5"/>
            <p:cNvCxnSpPr/>
            <p:nvPr/>
          </p:nvCxnSpPr>
          <p:spPr>
            <a:xfrm>
              <a:off x="1043608" y="3861048"/>
              <a:ext cx="2232248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rot="5400000">
              <a:off x="1079612" y="3392996"/>
              <a:ext cx="936104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5400000">
              <a:off x="2231740" y="3392996"/>
              <a:ext cx="936104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1115616" y="2060848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</a:t>
              </a:r>
              <a:endParaRPr lang="ru-RU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131046" y="3933056"/>
              <a:ext cx="3161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endParaRPr lang="ru-RU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403648" y="263691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1</a:t>
              </a:r>
              <a:endParaRPr lang="ru-RU" b="1" dirty="0"/>
            </a:p>
          </p:txBody>
        </p:sp>
      </p:grpSp>
      <p:cxnSp>
        <p:nvCxnSpPr>
          <p:cNvPr id="21" name="Прямая соединительная линия 20"/>
          <p:cNvCxnSpPr>
            <a:endCxn id="13" idx="0"/>
          </p:cNvCxnSpPr>
          <p:nvPr/>
        </p:nvCxnSpPr>
        <p:spPr>
          <a:xfrm rot="10800000" flipV="1">
            <a:off x="1890488" y="2924944"/>
            <a:ext cx="144016" cy="7200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Группа 22"/>
          <p:cNvGrpSpPr/>
          <p:nvPr/>
        </p:nvGrpSpPr>
        <p:grpSpPr>
          <a:xfrm>
            <a:off x="4909436" y="2049002"/>
            <a:ext cx="2333130" cy="2385556"/>
            <a:chOff x="1042814" y="2060848"/>
            <a:chExt cx="2333130" cy="2385556"/>
          </a:xfrm>
        </p:grpSpPr>
        <p:sp>
          <p:nvSpPr>
            <p:cNvPr id="24" name="Прямоугольник 23"/>
            <p:cNvSpPr/>
            <p:nvPr/>
          </p:nvSpPr>
          <p:spPr>
            <a:xfrm>
              <a:off x="1619672" y="2996952"/>
              <a:ext cx="1008112" cy="792088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</a:rPr>
                <a:t>A&lt;0</a:t>
              </a:r>
              <a:endParaRPr lang="ru-RU" sz="2400" b="1" dirty="0">
                <a:solidFill>
                  <a:schemeClr val="tx1"/>
                </a:solidFill>
              </a:endParaRPr>
            </a:p>
          </p:txBody>
        </p:sp>
        <p:cxnSp>
          <p:nvCxnSpPr>
            <p:cNvPr id="25" name="Прямая со стрелкой 24"/>
            <p:cNvCxnSpPr/>
            <p:nvPr/>
          </p:nvCxnSpPr>
          <p:spPr>
            <a:xfrm rot="5400000" flipH="1" flipV="1">
              <a:off x="251520" y="3068960"/>
              <a:ext cx="1584176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 стрелкой 25"/>
            <p:cNvCxnSpPr/>
            <p:nvPr/>
          </p:nvCxnSpPr>
          <p:spPr>
            <a:xfrm>
              <a:off x="1043608" y="3861048"/>
              <a:ext cx="2232248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5400000">
              <a:off x="1079612" y="3392996"/>
              <a:ext cx="936104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5400000">
              <a:off x="2231740" y="3392996"/>
              <a:ext cx="936104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1115616" y="2060848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</a:t>
              </a:r>
              <a:endParaRPr lang="ru-RU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059832" y="4077072"/>
              <a:ext cx="3161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endParaRPr lang="ru-RU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723250" y="263691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1</a:t>
              </a:r>
              <a:endParaRPr lang="ru-RU" b="1" dirty="0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5148064" y="256490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</a:t>
            </a:r>
            <a:endParaRPr lang="ru-RU" b="1" dirty="0"/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827584" y="2924944"/>
            <a:ext cx="504056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67544" y="278092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endParaRPr lang="ru-RU" dirty="0"/>
          </a:p>
        </p:txBody>
      </p:sp>
      <p:graphicFrame>
        <p:nvGraphicFramePr>
          <p:cNvPr id="38" name="Объект 37"/>
          <p:cNvGraphicFramePr>
            <a:graphicFrameLocks noChangeAspect="1"/>
          </p:cNvGraphicFramePr>
          <p:nvPr/>
        </p:nvGraphicFramePr>
        <p:xfrm>
          <a:off x="1115616" y="3933056"/>
          <a:ext cx="398349" cy="467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2" name="Формула" r:id="rId4" imgW="152280" imgH="215640" progId="Equation.3">
                  <p:embed/>
                </p:oleObj>
              </mc:Choice>
              <mc:Fallback>
                <p:oleObj name="Формула" r:id="rId4" imgW="15228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3933056"/>
                        <a:ext cx="398349" cy="4679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5220072" y="4005064"/>
          <a:ext cx="398462" cy="5393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3" name="Формула" r:id="rId6" imgW="152280" imgH="215640" progId="Equation.3">
                  <p:embed/>
                </p:oleObj>
              </mc:Choice>
              <mc:Fallback>
                <p:oleObj name="Формула" r:id="rId6" imgW="15228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4005064"/>
                        <a:ext cx="398462" cy="5393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2179638" y="4005263"/>
          <a:ext cx="4318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4" name="Формула" r:id="rId8" imgW="164880" imgH="215640" progId="Equation.3">
                  <p:embed/>
                </p:oleObj>
              </mc:Choice>
              <mc:Fallback>
                <p:oleObj name="Формула" r:id="rId8" imgW="16488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9638" y="4005263"/>
                        <a:ext cx="431800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6300192" y="4005064"/>
          <a:ext cx="4318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5" name="Формула" r:id="rId10" imgW="164880" imgH="215640" progId="Equation.3">
                  <p:embed/>
                </p:oleObj>
              </mc:Choice>
              <mc:Fallback>
                <p:oleObj name="Формула" r:id="rId10" imgW="16488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192" y="4005064"/>
                        <a:ext cx="431800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1331640" y="1916832"/>
            <a:ext cx="25474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Расширение газа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508104" y="1916832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Сжатие газа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5" name="Объект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6412107"/>
              </p:ext>
            </p:extLst>
          </p:nvPr>
        </p:nvGraphicFramePr>
        <p:xfrm>
          <a:off x="185738" y="4652963"/>
          <a:ext cx="8936037" cy="151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6" name="Формула" r:id="rId12" imgW="2679480" imgH="457200" progId="Equation.3">
                  <p:embed/>
                </p:oleObj>
              </mc:Choice>
              <mc:Fallback>
                <p:oleObj name="Формула" r:id="rId12" imgW="2679480" imgH="457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8" y="4652963"/>
                        <a:ext cx="8936037" cy="1512887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Стрелка вправо 2"/>
          <p:cNvSpPr/>
          <p:nvPr/>
        </p:nvSpPr>
        <p:spPr>
          <a:xfrm>
            <a:off x="1420468" y="2924944"/>
            <a:ext cx="1084056" cy="88983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лево 4"/>
          <p:cNvSpPr/>
          <p:nvPr/>
        </p:nvSpPr>
        <p:spPr>
          <a:xfrm>
            <a:off x="5486294" y="2868595"/>
            <a:ext cx="1080120" cy="65642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04664"/>
            <a:ext cx="835292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Задача №1.  В стальном баллоне находится гелий массой 0,5 кг при температуре  10°С. Как изменится внутренняя энергия гелия, если его температура повысится до 30°С?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Дано: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Решение:</a:t>
            </a: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539552" y="1700808"/>
          <a:ext cx="2304256" cy="2880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6" name="Формула" r:id="rId3" imgW="1117440" imgH="1726920" progId="Equation.3">
                  <p:embed/>
                </p:oleObj>
              </mc:Choice>
              <mc:Fallback>
                <p:oleObj name="Формула" r:id="rId3" imgW="1117440" imgH="17269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700808"/>
                        <a:ext cx="2304256" cy="28803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467544" y="4221088"/>
            <a:ext cx="26642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>
            <a:off x="1403648" y="3284984"/>
            <a:ext cx="34563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4067944" y="1772815"/>
          <a:ext cx="2304256" cy="8711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7" name="Формула" r:id="rId5" imgW="1041120" imgH="393480" progId="Equation.3">
                  <p:embed/>
                </p:oleObj>
              </mc:Choice>
              <mc:Fallback>
                <p:oleObj name="Формула" r:id="rId5" imgW="104112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1772815"/>
                        <a:ext cx="2304256" cy="87112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3491880" y="2708920"/>
          <a:ext cx="4992551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8" name="Формула" r:id="rId7" imgW="2641320" imgH="457200" progId="Equation.3">
                  <p:embed/>
                </p:oleObj>
              </mc:Choice>
              <mc:Fallback>
                <p:oleObj name="Формула" r:id="rId7" imgW="2641320" imgH="457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2708920"/>
                        <a:ext cx="4992551" cy="864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3203848" y="3789040"/>
          <a:ext cx="5491190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9" name="Формула" r:id="rId9" imgW="2501640" imgH="393480" progId="Equation.3">
                  <p:embed/>
                </p:oleObj>
              </mc:Choice>
              <mc:Fallback>
                <p:oleObj name="Формула" r:id="rId9" imgW="250164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3789040"/>
                        <a:ext cx="5491190" cy="864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83568" y="5301208"/>
            <a:ext cx="26241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Ответ. 31,2 кДж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20688"/>
            <a:ext cx="835292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Задачи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(самостоятельно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):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Определите изменение внутренней энергии кислорода (     ) массой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3 кг при изменении его температуры от 17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С до 27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С.</a:t>
            </a:r>
          </a:p>
          <a:p>
            <a:pPr marL="457200" indent="-457200">
              <a:buAutoNum type="arabicPeriod"/>
            </a:pP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Газ, расширяясь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изобарно, совершает работу 0,2 кДж при давлении 200 кПа. Определите первоначальный объём газа, если конечный объём стал равен 2,5 л.   </a:t>
            </a: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7961774"/>
              </p:ext>
            </p:extLst>
          </p:nvPr>
        </p:nvGraphicFramePr>
        <p:xfrm>
          <a:off x="4788024" y="1628800"/>
          <a:ext cx="448677" cy="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5" name="Формула" r:id="rId3" imgW="215619" imgH="215619" progId="Equation.3">
                  <p:embed/>
                </p:oleObj>
              </mc:Choice>
              <mc:Fallback>
                <p:oleObj name="Формула" r:id="rId3" imgW="215619" imgH="215619" progId="Equation.3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1628800"/>
                        <a:ext cx="448677" cy="54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522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548680"/>
            <a:ext cx="82809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atin typeface="AnastasiaScript" pitchFamily="2" charset="0"/>
              </a:rPr>
              <a:t>Вопросы</a:t>
            </a:r>
            <a:endParaRPr lang="ru-RU" sz="4400" b="1" dirty="0">
              <a:latin typeface="AnastasiaScript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484784"/>
            <a:ext cx="8208912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AutoNum type="arabicParenR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Определение внутренней энергии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От чего зависит внутренняя энергия?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Внутренняя энергия одноатомного идеального газа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Способы изменения внутренней энергии.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Виды теплопередачи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Формула работы газа, работы внешних сил.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5" descr="antn02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1000108"/>
            <a:ext cx="1800225" cy="150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836712"/>
            <a:ext cx="8229600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5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Термодинамика- </a:t>
            </a:r>
            <a:br>
              <a:rPr lang="ru-RU" sz="5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5400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7" y="1988840"/>
            <a:ext cx="7128272" cy="4321473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z="4400" b="1" dirty="0" smtClean="0"/>
              <a:t>теория тепловых процессов,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4400" b="1" dirty="0" smtClean="0"/>
              <a:t> в которой не учитывается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4400" b="1" dirty="0" smtClean="0"/>
              <a:t>молекулярное строение тел.</a:t>
            </a:r>
          </a:p>
        </p:txBody>
      </p:sp>
    </p:spTree>
    <p:extLst>
      <p:ext uri="{BB962C8B-B14F-4D97-AF65-F5344CB8AC3E}">
        <p14:creationId xmlns:p14="http://schemas.microsoft.com/office/powerpoint/2010/main" val="4241846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Одноатомный газ -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Char char="-"/>
            </a:pPr>
            <a:r>
              <a:rPr lang="ru-RU" altLang="ru-RU" sz="3600" b="1" dirty="0" smtClean="0"/>
              <a:t>газ , состоящий из отдельных атомов,  а не молекул(</a:t>
            </a:r>
            <a:r>
              <a:rPr lang="ru-RU" alt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идеальный газ</a:t>
            </a:r>
            <a:r>
              <a:rPr lang="ru-RU" altLang="ru-RU" sz="3600" b="1" dirty="0" smtClean="0"/>
              <a:t>).</a:t>
            </a:r>
          </a:p>
          <a:p>
            <a:pPr eaLnBrk="1" hangingPunct="1">
              <a:buFontTx/>
              <a:buNone/>
            </a:pPr>
            <a:r>
              <a:rPr lang="ru-RU" altLang="ru-RU" sz="3600" b="1" dirty="0" smtClean="0"/>
              <a:t>    </a:t>
            </a:r>
          </a:p>
          <a:p>
            <a:pPr eaLnBrk="1" hangingPunct="1">
              <a:buFontTx/>
              <a:buNone/>
            </a:pPr>
            <a:r>
              <a:rPr lang="ru-RU" altLang="ru-RU" sz="3600" b="1" dirty="0" smtClean="0"/>
              <a:t>Одноатомными являются инертные газы- гелий, неон, аргон и др.</a:t>
            </a:r>
          </a:p>
        </p:txBody>
      </p:sp>
    </p:spTree>
    <p:extLst>
      <p:ext uri="{BB962C8B-B14F-4D97-AF65-F5344CB8AC3E}">
        <p14:creationId xmlns:p14="http://schemas.microsoft.com/office/powerpoint/2010/main" val="4520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 </a:t>
            </a:r>
            <a:r>
              <a:rPr lang="ru-RU" sz="6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ВНУТРЕННЯЯ ЭНЕРГИЯ.</a:t>
            </a:r>
            <a:endParaRPr lang="ru-RU" sz="60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766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404664"/>
            <a:ext cx="847695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Внутренняя энергия тела равна сумме кинетической энергии движения молекул и потенциальной энергии взаимодействия молекул.</a:t>
            </a:r>
          </a:p>
          <a:p>
            <a:pPr marL="514350" indent="-514350"/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2. Внутренняя энергия зависит от температуры и от количества частиц. Обозначается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, измеряется в Дж.</a:t>
            </a:r>
          </a:p>
          <a:p>
            <a:pPr marL="514350" indent="-514350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3. Т.к. потенциальная энергия идеального газа равна 0, то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ru-RU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Выведем формулу для расчета внутренней энергии одноатомного идеального газа</a:t>
            </a:r>
            <a:r>
              <a:rPr lang="ru-RU" sz="28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>
              <a:buAutoNum type="arabicPeriod"/>
            </a:pPr>
            <a:endParaRPr lang="ru-RU" sz="26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96188"/>
              </p:ext>
            </p:extLst>
          </p:nvPr>
        </p:nvGraphicFramePr>
        <p:xfrm>
          <a:off x="2662706" y="1844824"/>
          <a:ext cx="3942609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Формула" r:id="rId3" imgW="774360" imgH="241200" progId="Equation.3">
                  <p:embed/>
                </p:oleObj>
              </mc:Choice>
              <mc:Fallback>
                <p:oleObj name="Формула" r:id="rId3" imgW="77436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2706" y="1844824"/>
                        <a:ext cx="3942609" cy="100811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chemeClr val="tx1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4894423"/>
              </p:ext>
            </p:extLst>
          </p:nvPr>
        </p:nvGraphicFramePr>
        <p:xfrm>
          <a:off x="2483768" y="4729036"/>
          <a:ext cx="1440160" cy="700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Формула" r:id="rId5" imgW="469800" imgH="228600" progId="Equation.3">
                  <p:embed/>
                </p:oleObj>
              </mc:Choice>
              <mc:Fallback>
                <p:oleObj name="Формула" r:id="rId5" imgW="46980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4729036"/>
                        <a:ext cx="1440160" cy="700619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chemeClr val="tx1"/>
                        </a:solidFill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6516216" y="1844824"/>
            <a:ext cx="360040" cy="43204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4572000" y="1772816"/>
            <a:ext cx="720080" cy="648072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4051073"/>
            <a:ext cx="7128792" cy="16561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2564904"/>
            <a:ext cx="7128792" cy="14401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115616" y="692696"/>
          <a:ext cx="6480720" cy="4680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Формула" r:id="rId3" imgW="2908080" imgH="2082600" progId="Equation.3">
                  <p:embed/>
                </p:oleObj>
              </mc:Choice>
              <mc:Fallback>
                <p:oleObj name="Формула" r:id="rId3" imgW="2908080" imgH="2082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692696"/>
                        <a:ext cx="6480720" cy="468052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9401826"/>
              </p:ext>
            </p:extLst>
          </p:nvPr>
        </p:nvGraphicFramePr>
        <p:xfrm>
          <a:off x="7596336" y="1818337"/>
          <a:ext cx="1150937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Формула" r:id="rId5" imgW="469900" imgH="228600" progId="Equation.3">
                  <p:embed/>
                </p:oleObj>
              </mc:Choice>
              <mc:Fallback>
                <p:oleObj name="Формула" r:id="rId5" imgW="4699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336" y="1818337"/>
                        <a:ext cx="1150937" cy="560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1852" y="389855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Изменение внутренней энергии: 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1187311"/>
              </p:ext>
            </p:extLst>
          </p:nvPr>
        </p:nvGraphicFramePr>
        <p:xfrm>
          <a:off x="2339751" y="980728"/>
          <a:ext cx="5609239" cy="20162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Формула" r:id="rId3" imgW="1650960" imgH="812520" progId="Equation.3">
                  <p:embed/>
                </p:oleObj>
              </mc:Choice>
              <mc:Fallback>
                <p:oleObj name="Формула" r:id="rId3" imgW="1650960" imgH="8125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1" y="980728"/>
                        <a:ext cx="5609239" cy="2016224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55576" y="3227784"/>
            <a:ext cx="7488832" cy="46166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Способы изменения внутренней энергии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87624" y="4365104"/>
            <a:ext cx="3009414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Совершение работы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20072" y="4293096"/>
            <a:ext cx="2604496" cy="52322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Теплопередача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2195736" y="3789040"/>
            <a:ext cx="129614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6012160" y="3789040"/>
            <a:ext cx="115212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3491880" y="5373216"/>
            <a:ext cx="2331472" cy="4001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Теплопроводность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12160" y="5733540"/>
            <a:ext cx="1467133" cy="4001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Конвекция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236296" y="5301208"/>
            <a:ext cx="1425390" cy="4001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Излучение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rot="10800000" flipV="1">
            <a:off x="4788024" y="4797152"/>
            <a:ext cx="1296144" cy="5760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6410616" y="4856102"/>
            <a:ext cx="223407" cy="9172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endCxn id="17" idx="0"/>
          </p:cNvCxnSpPr>
          <p:nvPr/>
        </p:nvCxnSpPr>
        <p:spPr>
          <a:xfrm>
            <a:off x="7092280" y="4797152"/>
            <a:ext cx="856711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79588" y="609600"/>
            <a:ext cx="5370512" cy="1065213"/>
          </a:xfrm>
          <a:solidFill>
            <a:srgbClr val="E6DCAC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rgbClr val="0066FF"/>
                </a:solidFill>
              </a:rPr>
              <a:t>Теплообмен</a:t>
            </a:r>
          </a:p>
        </p:txBody>
      </p:sp>
      <p:pic>
        <p:nvPicPr>
          <p:cNvPr id="83971" name="Picture 3" descr="Конвекц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3141663"/>
            <a:ext cx="2128837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3972" name="Picture 4" descr="Солнц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644900"/>
            <a:ext cx="2655887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3973" name="Picture 5" descr="Вентилятор для охлаждения процессора компьютера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644900"/>
            <a:ext cx="2520950" cy="210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74" name="Rectangle 6"/>
          <p:cNvSpPr>
            <a:spLocks noChangeArrowheads="1"/>
          </p:cNvSpPr>
          <p:nvPr/>
        </p:nvSpPr>
        <p:spPr bwMode="auto">
          <a:xfrm>
            <a:off x="3635375" y="2276475"/>
            <a:ext cx="1779588" cy="576263"/>
          </a:xfrm>
          <a:prstGeom prst="rect">
            <a:avLst/>
          </a:prstGeom>
          <a:solidFill>
            <a:srgbClr val="E6DCA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400" b="1" dirty="0">
                <a:solidFill>
                  <a:srgbClr val="0066FF"/>
                </a:solidFill>
                <a:latin typeface="Times New Roman" pitchFamily="18" charset="0"/>
              </a:rPr>
              <a:t>конвекция</a:t>
            </a:r>
          </a:p>
        </p:txBody>
      </p:sp>
      <p:sp>
        <p:nvSpPr>
          <p:cNvPr id="83975" name="Rectangle 7"/>
          <p:cNvSpPr>
            <a:spLocks noChangeArrowheads="1"/>
          </p:cNvSpPr>
          <p:nvPr/>
        </p:nvSpPr>
        <p:spPr bwMode="auto">
          <a:xfrm>
            <a:off x="323850" y="2565400"/>
            <a:ext cx="2628106" cy="647700"/>
          </a:xfrm>
          <a:prstGeom prst="rect">
            <a:avLst/>
          </a:prstGeom>
          <a:solidFill>
            <a:srgbClr val="E6DCA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400" b="1" dirty="0">
                <a:solidFill>
                  <a:srgbClr val="0066FF"/>
                </a:solidFill>
                <a:latin typeface="Times New Roman" pitchFamily="18" charset="0"/>
              </a:rPr>
              <a:t>теплопроводность</a:t>
            </a:r>
          </a:p>
        </p:txBody>
      </p:sp>
      <p:sp>
        <p:nvSpPr>
          <p:cNvPr id="83976" name="Rectangle 8"/>
          <p:cNvSpPr>
            <a:spLocks noChangeArrowheads="1"/>
          </p:cNvSpPr>
          <p:nvPr/>
        </p:nvSpPr>
        <p:spPr bwMode="auto">
          <a:xfrm>
            <a:off x="6588125" y="2492375"/>
            <a:ext cx="1778000" cy="576263"/>
          </a:xfrm>
          <a:prstGeom prst="rect">
            <a:avLst/>
          </a:prstGeom>
          <a:solidFill>
            <a:srgbClr val="E6DCA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400" b="1" dirty="0">
                <a:solidFill>
                  <a:srgbClr val="0066FF"/>
                </a:solidFill>
                <a:latin typeface="Times New Roman" pitchFamily="18" charset="0"/>
              </a:rPr>
              <a:t>излучение</a:t>
            </a: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H="1">
            <a:off x="2195513" y="1341438"/>
            <a:ext cx="1512887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4572000" y="1341438"/>
            <a:ext cx="0" cy="935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5795963" y="1341438"/>
            <a:ext cx="1728787" cy="1150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9744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83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83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83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83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83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4" grpId="0" animBg="1"/>
      <p:bldP spid="83975" grpId="0" animBg="1"/>
      <p:bldP spid="8397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740</TotalTime>
  <Words>539</Words>
  <Application>Microsoft Office PowerPoint</Application>
  <PresentationFormat>Экран (4:3)</PresentationFormat>
  <Paragraphs>98</Paragraphs>
  <Slides>18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6" baseType="lpstr">
      <vt:lpstr>AnastasiaScript</vt:lpstr>
      <vt:lpstr>Arial</vt:lpstr>
      <vt:lpstr>Arial Narrow</vt:lpstr>
      <vt:lpstr>Calibri</vt:lpstr>
      <vt:lpstr>Times New Roman</vt:lpstr>
      <vt:lpstr>Wingdings</vt:lpstr>
      <vt:lpstr>Тема Office</vt:lpstr>
      <vt:lpstr>Формула</vt:lpstr>
      <vt:lpstr>Презентация PowerPoint</vt:lpstr>
      <vt:lpstr>Презентация PowerPoint</vt:lpstr>
      <vt:lpstr>Термодинамика-  </vt:lpstr>
      <vt:lpstr>Одноатомный газ -</vt:lpstr>
      <vt:lpstr>Презентация PowerPoint</vt:lpstr>
      <vt:lpstr>Презентация PowerPoint</vt:lpstr>
      <vt:lpstr>Презентация PowerPoint</vt:lpstr>
      <vt:lpstr>Презентация PowerPoint</vt:lpstr>
      <vt:lpstr>Теплообмен</vt:lpstr>
      <vt:lpstr>Теплопроводность</vt:lpstr>
      <vt:lpstr>Конвекция</vt:lpstr>
      <vt:lpstr>Лучистый обмен или просто излучение</vt:lpstr>
      <vt:lpstr>Презентация PowerPoint</vt:lpstr>
      <vt:lpstr>Совершение работы</vt:lpstr>
      <vt:lpstr>Совершение работы</vt:lpstr>
      <vt:lpstr>Презентация PowerPoint</vt:lpstr>
      <vt:lpstr>Презентация PowerPoint</vt:lpstr>
      <vt:lpstr>Презентация PowerPoint</vt:lpstr>
    </vt:vector>
  </TitlesOfParts>
  <Company>GrasCD Project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Ольга</cp:lastModifiedBy>
  <cp:revision>47</cp:revision>
  <dcterms:created xsi:type="dcterms:W3CDTF">2011-02-13T14:37:43Z</dcterms:created>
  <dcterms:modified xsi:type="dcterms:W3CDTF">2023-02-07T18:50:37Z</dcterms:modified>
</cp:coreProperties>
</file>