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8" r:id="rId4"/>
    <p:sldId id="267" r:id="rId5"/>
    <p:sldId id="276" r:id="rId6"/>
    <p:sldId id="258" r:id="rId7"/>
    <p:sldId id="259" r:id="rId8"/>
    <p:sldId id="260" r:id="rId9"/>
    <p:sldId id="269" r:id="rId10"/>
    <p:sldId id="270" r:id="rId11"/>
    <p:sldId id="271" r:id="rId12"/>
    <p:sldId id="272" r:id="rId13"/>
    <p:sldId id="261" r:id="rId14"/>
    <p:sldId id="273" r:id="rId15"/>
    <p:sldId id="274" r:id="rId16"/>
    <p:sldId id="262" r:id="rId17"/>
    <p:sldId id="263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F8562-DD05-4C70-B113-9E0B93010C8A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EA7D-495B-40FB-9886-CFB87AEFA1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803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E2EB013-CC6E-47E8-8308-2D74FBF4B81C}" type="slidenum">
              <a:rPr lang="ru-RU" altLang="ru-RU">
                <a:latin typeface="Arial Narrow" pitchFamily="34" charset="0"/>
              </a:rPr>
              <a:pPr/>
              <a:t>14</a:t>
            </a:fld>
            <a:endParaRPr lang="ru-RU" altLang="ru-RU">
              <a:latin typeface="Arial Narrow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dirty="0" smtClean="0"/>
              <a:t>При сжатии газ совершает отрицательную работу, внутренняя энергия газа при сжатии увеличивается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8749C0-9962-41F4-81AE-88869A356685}" type="slidenum">
              <a:rPr lang="ru-RU" altLang="ru-RU">
                <a:latin typeface="Arial Narrow" pitchFamily="34" charset="0"/>
              </a:rPr>
              <a:pPr/>
              <a:t>15</a:t>
            </a:fld>
            <a:endParaRPr lang="ru-RU" altLang="ru-RU">
              <a:latin typeface="Arial Narrow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При расширении газ совершает положительную работу, отдавая энергию окружающим телам.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88AF-CA71-418D-B5CD-E0E5993BC2D8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2D34-FD83-406B-9AAD-EBD2E6262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88AF-CA71-418D-B5CD-E0E5993BC2D8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2D34-FD83-406B-9AAD-EBD2E6262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88AF-CA71-418D-B5CD-E0E5993BC2D8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2D34-FD83-406B-9AAD-EBD2E6262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5B890-0075-4510-90DF-0A9BDF10C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86083"/>
      </p:ext>
    </p:extLst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88AF-CA71-418D-B5CD-E0E5993BC2D8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2D34-FD83-406B-9AAD-EBD2E6262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88AF-CA71-418D-B5CD-E0E5993BC2D8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2D34-FD83-406B-9AAD-EBD2E6262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88AF-CA71-418D-B5CD-E0E5993BC2D8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2D34-FD83-406B-9AAD-EBD2E6262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88AF-CA71-418D-B5CD-E0E5993BC2D8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2D34-FD83-406B-9AAD-EBD2E6262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88AF-CA71-418D-B5CD-E0E5993BC2D8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2D34-FD83-406B-9AAD-EBD2E6262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88AF-CA71-418D-B5CD-E0E5993BC2D8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2D34-FD83-406B-9AAD-EBD2E6262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88AF-CA71-418D-B5CD-E0E5993BC2D8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2D34-FD83-406B-9AAD-EBD2E6262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88AF-CA71-418D-B5CD-E0E5993BC2D8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2D34-FD83-406B-9AAD-EBD2E6262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88AF-CA71-418D-B5CD-E0E5993BC2D8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2D34-FD83-406B-9AAD-EBD2E6262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2.wmf"/><Relationship Id="rId3" Type="http://schemas.openxmlformats.org/officeDocument/2006/relationships/image" Target="../media/image23.jpe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92696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AnastasiaScript" pitchFamily="2" charset="0"/>
              </a:rPr>
              <a:t>Внутренняя энергия.</a:t>
            </a:r>
          </a:p>
          <a:p>
            <a:pPr algn="ctr"/>
            <a:r>
              <a:rPr lang="ru-RU" sz="7200" b="1" dirty="0" smtClean="0">
                <a:latin typeface="AnastasiaScript" pitchFamily="2" charset="0"/>
              </a:rPr>
              <a:t>Теплопередача.</a:t>
            </a:r>
          </a:p>
          <a:p>
            <a:pPr algn="ctr"/>
            <a:r>
              <a:rPr lang="ru-RU" sz="7200" b="1" dirty="0" smtClean="0">
                <a:latin typeface="AnastasiaScript" pitchFamily="2" charset="0"/>
              </a:rPr>
              <a:t>Работа </a:t>
            </a:r>
          </a:p>
          <a:p>
            <a:pPr algn="ctr"/>
            <a:r>
              <a:rPr lang="ru-RU" sz="7200" b="1" dirty="0" smtClean="0">
                <a:latin typeface="AnastasiaScript" pitchFamily="2" charset="0"/>
              </a:rPr>
              <a:t>в термодинамике</a:t>
            </a:r>
            <a:endParaRPr lang="ru-RU" sz="7200" b="1" dirty="0">
              <a:latin typeface="AnastasiaScrip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Теплопроводность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40768"/>
            <a:ext cx="6766520" cy="506003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ru-RU" altLang="ru-RU" sz="2400" b="1" dirty="0" smtClean="0"/>
              <a:t>- </a:t>
            </a:r>
            <a:r>
              <a:rPr lang="ru-RU" altLang="ru-RU" b="1" dirty="0" smtClean="0">
                <a:solidFill>
                  <a:srgbClr val="C00000"/>
                </a:solidFill>
              </a:rPr>
              <a:t>это такой тип теплообмена, когда тепло передаётся от более нагретых участков тела менее нагретым вследствие теплового движения молекул.</a:t>
            </a:r>
          </a:p>
          <a:p>
            <a:pPr eaLnBrk="1" hangingPunct="1"/>
            <a:r>
              <a:rPr lang="ru-RU" altLang="ru-RU" sz="2400" b="1" dirty="0" smtClean="0"/>
              <a:t>Все вещества имеют различную теплопроводность. Лучшие проводники тепла – кристаллы. </a:t>
            </a:r>
          </a:p>
          <a:p>
            <a:pPr eaLnBrk="1" hangingPunct="1"/>
            <a:r>
              <a:rPr lang="ru-RU" altLang="ru-RU" sz="2400" b="1" dirty="0" smtClean="0"/>
              <a:t>Те вещества, в которых расстояния между молекулами большие – плохие проводники тепла. Это древесина, кирпич и т.д.</a:t>
            </a:r>
          </a:p>
        </p:txBody>
      </p:sp>
      <p:pic>
        <p:nvPicPr>
          <p:cNvPr id="10244" name="Picture 5" descr="BS0038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124200"/>
            <a:ext cx="127635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 descr="IN0026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495800"/>
            <a:ext cx="1747838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8149111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Конвекция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68760"/>
            <a:ext cx="5182344" cy="505584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800" dirty="0" smtClean="0"/>
              <a:t>- </a:t>
            </a: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такой тип теплообмена, при котором энергия переносится струями жидкости или газа.</a:t>
            </a:r>
          </a:p>
          <a:p>
            <a:pPr eaLnBrk="1" hangingPunct="1"/>
            <a:r>
              <a:rPr lang="ru-RU" altLang="ru-RU" sz="2800" b="1" dirty="0" smtClean="0"/>
              <a:t>Плотность горячего газа или жидкости меньше, чем холодных, поэтому конвекционные потоки поднимаются вверх</a:t>
            </a:r>
            <a:r>
              <a:rPr lang="ru-RU" altLang="ru-RU" sz="2800" dirty="0" smtClean="0"/>
              <a:t>.</a:t>
            </a:r>
          </a:p>
        </p:txBody>
      </p:sp>
      <p:pic>
        <p:nvPicPr>
          <p:cNvPr id="11268" name="Picture 6" descr="j0078783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8144" y="1988840"/>
            <a:ext cx="3109912" cy="3341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238816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Лучистый обмен или просто излучение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16832"/>
            <a:ext cx="5758408" cy="425536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Char char="-"/>
            </a:pPr>
            <a:r>
              <a:rPr lang="ru-RU" altLang="ru-RU" sz="3600" b="1" dirty="0" smtClean="0">
                <a:solidFill>
                  <a:srgbClr val="C00000"/>
                </a:solidFill>
              </a:rPr>
              <a:t>это перенос энергии в виде электромагнитных волн. </a:t>
            </a:r>
          </a:p>
          <a:p>
            <a:pPr marL="0" indent="0" eaLnBrk="1" hangingPunct="1">
              <a:buNone/>
            </a:pPr>
            <a:r>
              <a:rPr lang="ru-RU" altLang="ru-RU" sz="2800" b="1" dirty="0" smtClean="0"/>
              <a:t>Любое нагретое тело является источником излучения.</a:t>
            </a:r>
          </a:p>
          <a:p>
            <a:pPr eaLnBrk="1" hangingPunct="1"/>
            <a:r>
              <a:rPr lang="ru-RU" altLang="ru-RU" sz="2800" b="1" dirty="0" smtClean="0"/>
              <a:t>Этот вид теплообмена отличается от предыдущих тем, что может происходить и в вакууме.</a:t>
            </a:r>
          </a:p>
        </p:txBody>
      </p:sp>
      <p:pic>
        <p:nvPicPr>
          <p:cNvPr id="12292" name="Picture 6" descr="AG00433_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2200" y="2564904"/>
            <a:ext cx="2590800" cy="2039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785292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Количество теплоты,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это энергия, переданная системе или полученная системой при теплообмене.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71881"/>
              </p:ext>
            </p:extLst>
          </p:nvPr>
        </p:nvGraphicFramePr>
        <p:xfrm>
          <a:off x="179512" y="1619532"/>
          <a:ext cx="8964489" cy="3490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2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93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Процесс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Формула, удельные величины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25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Нагревание или охлаждение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c-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удельная теплоемкость, Дж/(кг*К)</a:t>
                      </a:r>
                    </a:p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 –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масса, кг;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- изменение температуры, К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25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Кипение или конденсация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Q=</a:t>
                      </a:r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rm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r–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удельная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теплота парообразования, </a:t>
                      </a: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Дж/кг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25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Плавление или кристаллизация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Q=</a:t>
                      </a:r>
                      <a:r>
                        <a:rPr lang="el-G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λ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удельная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теплота плавления, Дж/кг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25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Сгорание топлива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Q=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qm</a:t>
                      </a:r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q –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удельная теплота сгорания, Дж/кг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339752" y="2060848"/>
          <a:ext cx="14890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Формула" r:id="rId3" imgW="685800" imgH="203040" progId="Equation.3">
                  <p:embed/>
                </p:oleObj>
              </mc:Choice>
              <mc:Fallback>
                <p:oleObj name="Формула" r:id="rId3" imgW="685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060848"/>
                        <a:ext cx="148907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33413"/>
              </p:ext>
            </p:extLst>
          </p:nvPr>
        </p:nvGraphicFramePr>
        <p:xfrm>
          <a:off x="5436096" y="2276872"/>
          <a:ext cx="432048" cy="383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Формула" r:id="rId5" imgW="241200" imgH="164880" progId="Equation.3">
                  <p:embed/>
                </p:oleObj>
              </mc:Choice>
              <mc:Fallback>
                <p:oleObj name="Формула" r:id="rId5" imgW="24120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276872"/>
                        <a:ext cx="432048" cy="383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229200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Уравнение теплового баланса: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851920" y="5589240"/>
          <a:ext cx="435648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Формула" r:id="rId6" imgW="1536480" imgH="228600" progId="Equation.3">
                  <p:embed/>
                </p:oleObj>
              </mc:Choice>
              <mc:Fallback>
                <p:oleObj name="Формула" r:id="rId6" imgW="15364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5589240"/>
                        <a:ext cx="4356484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Совершение работы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C00000"/>
                </a:solidFill>
              </a:rPr>
              <a:t>Работа при сжатии газа под поршнем</a:t>
            </a:r>
          </a:p>
        </p:txBody>
      </p:sp>
      <p:pic>
        <p:nvPicPr>
          <p:cNvPr id="88068" name="Picture 4" descr="Работа при сжатии газа под поршне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68282"/>
            <a:ext cx="6443884" cy="528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80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Совершение работы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931" y="1196752"/>
            <a:ext cx="8229600" cy="4525963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C00000"/>
                </a:solidFill>
              </a:rPr>
              <a:t>Работа при расширении газа под поршнем</a:t>
            </a:r>
          </a:p>
        </p:txBody>
      </p:sp>
      <p:pic>
        <p:nvPicPr>
          <p:cNvPr id="84996" name="Picture 4" descr="Работа при расширении газа под поршне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28780"/>
            <a:ext cx="6855817" cy="4680520"/>
          </a:xfrm>
          <a:prstGeom prst="rect">
            <a:avLst/>
          </a:prstGeom>
          <a:solidFill>
            <a:srgbClr val="E6DC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72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0" y="4509120"/>
            <a:ext cx="9144000" cy="18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116632"/>
            <a:ext cx="8496944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Работа в термодинамике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– работа сил, приложенных к внешним телам со стороны системы при её деформации.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Работа газа численно равна площади фигуры под графиком зависимости давления от объёма в координатах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p, V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3768" y="26369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809574" y="2060848"/>
            <a:ext cx="2404344" cy="2241540"/>
            <a:chOff x="1042814" y="2060848"/>
            <a:chExt cx="2404344" cy="224154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619672" y="2996952"/>
              <a:ext cx="1008112" cy="79208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A&gt;0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" name="Прямая со стрелкой 3"/>
            <p:cNvCxnSpPr/>
            <p:nvPr/>
          </p:nvCxnSpPr>
          <p:spPr>
            <a:xfrm rot="5400000" flipH="1" flipV="1">
              <a:off x="251520" y="3068960"/>
              <a:ext cx="158417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>
              <a:off x="1043608" y="3861048"/>
              <a:ext cx="223224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1079612" y="3392996"/>
              <a:ext cx="93610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2231740" y="3392996"/>
              <a:ext cx="93610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115616" y="206084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31046" y="3933056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03648" y="263691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ru-RU" b="1" dirty="0"/>
            </a:p>
          </p:txBody>
        </p:sp>
      </p:grpSp>
      <p:cxnSp>
        <p:nvCxnSpPr>
          <p:cNvPr id="21" name="Прямая соединительная линия 20"/>
          <p:cNvCxnSpPr>
            <a:endCxn id="13" idx="0"/>
          </p:cNvCxnSpPr>
          <p:nvPr/>
        </p:nvCxnSpPr>
        <p:spPr>
          <a:xfrm rot="10800000" flipV="1">
            <a:off x="1890488" y="2924944"/>
            <a:ext cx="144016" cy="720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>
            <a:off x="4909436" y="2049002"/>
            <a:ext cx="2333130" cy="2385556"/>
            <a:chOff x="1042814" y="2060848"/>
            <a:chExt cx="2333130" cy="2385556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1619672" y="2996952"/>
              <a:ext cx="1008112" cy="79208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A&lt;0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 rot="5400000" flipH="1" flipV="1">
              <a:off x="251520" y="3068960"/>
              <a:ext cx="158417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>
              <a:off x="1043608" y="3861048"/>
              <a:ext cx="223224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1079612" y="3392996"/>
              <a:ext cx="93610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2231740" y="3392996"/>
              <a:ext cx="93610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115616" y="206084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endParaRPr lang="ru-RU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059832" y="4077072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ru-RU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23250" y="263691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ru-RU" b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148064" y="25649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827584" y="2924944"/>
            <a:ext cx="50405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67544" y="27809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1115616" y="3933056"/>
          <a:ext cx="398349" cy="467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Формула" r:id="rId4" imgW="152280" imgH="215640" progId="Equation.3">
                  <p:embed/>
                </p:oleObj>
              </mc:Choice>
              <mc:Fallback>
                <p:oleObj name="Формула" r:id="rId4" imgW="1522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933056"/>
                        <a:ext cx="398349" cy="467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220072" y="4005064"/>
          <a:ext cx="398462" cy="539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Формула" r:id="rId6" imgW="152280" imgH="215640" progId="Equation.3">
                  <p:embed/>
                </p:oleObj>
              </mc:Choice>
              <mc:Fallback>
                <p:oleObj name="Формула" r:id="rId6" imgW="1522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005064"/>
                        <a:ext cx="398462" cy="539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179638" y="4005263"/>
          <a:ext cx="4318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Формула" r:id="rId8" imgW="164880" imgH="215640" progId="Equation.3">
                  <p:embed/>
                </p:oleObj>
              </mc:Choice>
              <mc:Fallback>
                <p:oleObj name="Формула" r:id="rId8" imgW="1648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4005263"/>
                        <a:ext cx="4318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6300192" y="4005064"/>
          <a:ext cx="4318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Формула" r:id="rId10" imgW="164880" imgH="215640" progId="Equation.3">
                  <p:embed/>
                </p:oleObj>
              </mc:Choice>
              <mc:Fallback>
                <p:oleObj name="Формула" r:id="rId10" imgW="1648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005064"/>
                        <a:ext cx="4318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331640" y="1916832"/>
            <a:ext cx="2547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Расширение газа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08104" y="191683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Сжатие газа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412107"/>
              </p:ext>
            </p:extLst>
          </p:nvPr>
        </p:nvGraphicFramePr>
        <p:xfrm>
          <a:off x="185738" y="4652963"/>
          <a:ext cx="8936037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Формула" r:id="rId12" imgW="2679480" imgH="457200" progId="Equation.3">
                  <p:embed/>
                </p:oleObj>
              </mc:Choice>
              <mc:Fallback>
                <p:oleObj name="Формула" r:id="rId12" imgW="267948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4652963"/>
                        <a:ext cx="8936037" cy="15128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1420468" y="2924944"/>
            <a:ext cx="1084056" cy="8898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5486294" y="2868595"/>
            <a:ext cx="1080120" cy="65642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Задача №1.  В стальном баллоне находится гелий массой 0,5 кг при температуре  10°С. Как изменится внутренняя энергия гелия, если его температура повысится до 30°С?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39552" y="1700808"/>
          <a:ext cx="2304256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" name="Формула" r:id="rId3" imgW="1117440" imgH="1726920" progId="Equation.3">
                  <p:embed/>
                </p:oleObj>
              </mc:Choice>
              <mc:Fallback>
                <p:oleObj name="Формула" r:id="rId3" imgW="1117440" imgH="1726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00808"/>
                        <a:ext cx="2304256" cy="2880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67544" y="4221088"/>
            <a:ext cx="26642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403648" y="3284984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067944" y="1772815"/>
          <a:ext cx="2304256" cy="87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" name="Формула" r:id="rId5" imgW="1041120" imgH="393480" progId="Equation.3">
                  <p:embed/>
                </p:oleObj>
              </mc:Choice>
              <mc:Fallback>
                <p:oleObj name="Формула" r:id="rId5" imgW="10411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772815"/>
                        <a:ext cx="2304256" cy="8711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491880" y="2708920"/>
          <a:ext cx="499255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8" name="Формула" r:id="rId7" imgW="2641320" imgH="457200" progId="Equation.3">
                  <p:embed/>
                </p:oleObj>
              </mc:Choice>
              <mc:Fallback>
                <p:oleObj name="Формула" r:id="rId7" imgW="264132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708920"/>
                        <a:ext cx="4992551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203848" y="3789040"/>
          <a:ext cx="549119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9" name="Формула" r:id="rId9" imgW="2501640" imgH="393480" progId="Equation.3">
                  <p:embed/>
                </p:oleObj>
              </mc:Choice>
              <mc:Fallback>
                <p:oleObj name="Формула" r:id="rId9" imgW="25016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789040"/>
                        <a:ext cx="5491190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3568" y="5301208"/>
            <a:ext cx="2624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Ответ. 31,2 кДж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(самостоятельно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Определите изменение внутренней энергии кислорода (     ) массой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 кг при изменении его температуры от 17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 до 27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pPr marL="457200" indent="-457200">
              <a:buAutoNum type="arabicPeriod"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Газ, расширяясь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изобарно, совершает работу 0,2 кДж при давлении 200 кПа. Определите первоначальный объём газа, если конечный объём стал равен 2,5 л.   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961774"/>
              </p:ext>
            </p:extLst>
          </p:nvPr>
        </p:nvGraphicFramePr>
        <p:xfrm>
          <a:off x="4788024" y="1628800"/>
          <a:ext cx="448677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Формула" r:id="rId3" imgW="215619" imgH="215619" progId="Equation.3">
                  <p:embed/>
                </p:oleObj>
              </mc:Choice>
              <mc:Fallback>
                <p:oleObj name="Формула" r:id="rId3" imgW="215619" imgH="215619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628800"/>
                        <a:ext cx="448677" cy="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522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AnastasiaScript" pitchFamily="2" charset="0"/>
              </a:rPr>
              <a:t>Вопросы</a:t>
            </a:r>
            <a:endParaRPr lang="ru-RU" sz="4400" b="1" dirty="0">
              <a:latin typeface="AnastasiaScrip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8208912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Определение внутренней энергии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 чего зависит внутренняя энергия?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Внутренняя энергия одноатомного идеального газа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Способы изменения внутренней энергии.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Виды теплопередачи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Формула работы газа, работы внешних сил.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antn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000108"/>
            <a:ext cx="1800225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Термодинамика- </a:t>
            </a:r>
            <a:b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5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7" y="1988840"/>
            <a:ext cx="7128272" cy="432147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4400" b="1" dirty="0" smtClean="0"/>
              <a:t>теория тепловых процессов,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4400" b="1" dirty="0" smtClean="0"/>
              <a:t> в которой не учитывается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4400" b="1" dirty="0" smtClean="0"/>
              <a:t>молекулярное строение тел.</a:t>
            </a:r>
          </a:p>
        </p:txBody>
      </p:sp>
    </p:spTree>
    <p:extLst>
      <p:ext uri="{BB962C8B-B14F-4D97-AF65-F5344CB8AC3E}">
        <p14:creationId xmlns:p14="http://schemas.microsoft.com/office/powerpoint/2010/main" val="424184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Одноатомный газ -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ru-RU" altLang="ru-RU" sz="3600" b="1" dirty="0" smtClean="0"/>
              <a:t>газ , состоящий из отдельных атомов,  а не молекул(</a:t>
            </a:r>
            <a:r>
              <a:rPr lang="ru-RU" alt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идеальный газ</a:t>
            </a:r>
            <a:r>
              <a:rPr lang="ru-RU" altLang="ru-RU" sz="3600" b="1" dirty="0" smtClean="0"/>
              <a:t>).</a:t>
            </a:r>
          </a:p>
          <a:p>
            <a:pPr eaLnBrk="1" hangingPunct="1">
              <a:buFontTx/>
              <a:buNone/>
            </a:pPr>
            <a:r>
              <a:rPr lang="ru-RU" altLang="ru-RU" sz="3600" b="1" dirty="0" smtClean="0"/>
              <a:t>    </a:t>
            </a:r>
          </a:p>
          <a:p>
            <a:pPr eaLnBrk="1" hangingPunct="1">
              <a:buFontTx/>
              <a:buNone/>
            </a:pPr>
            <a:r>
              <a:rPr lang="ru-RU" altLang="ru-RU" sz="3600" b="1" dirty="0" smtClean="0"/>
              <a:t>Одноатомными являются инертные газы- гелий, неон, аргон и др.</a:t>
            </a:r>
          </a:p>
        </p:txBody>
      </p:sp>
    </p:spTree>
    <p:extLst>
      <p:ext uri="{BB962C8B-B14F-4D97-AF65-F5344CB8AC3E}">
        <p14:creationId xmlns:p14="http://schemas.microsoft.com/office/powerpoint/2010/main" val="4520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6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ВНУТРЕННЯЯ ЭНЕРГИЯ.</a:t>
            </a:r>
            <a:endParaRPr lang="ru-RU" sz="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66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47695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Внутренняя энергия тела равна сумме кинетической энергии движения молекул и потенциальной энергии взаимодействия молекул.</a:t>
            </a:r>
          </a:p>
          <a:p>
            <a:pPr marL="514350" indent="-514350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2. Внутренняя энергия зависит от температуры и от количества частиц. Обозначается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измеряется в Дж.</a:t>
            </a:r>
          </a:p>
          <a:p>
            <a:pPr marL="514350" indent="-51435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3. Т.к. потенциальная энергия идеального газа равна 0, то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Выведем формулу для расчета внутренней энергии одноатомного идеального газа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endParaRPr lang="ru-RU" sz="2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6188"/>
              </p:ext>
            </p:extLst>
          </p:nvPr>
        </p:nvGraphicFramePr>
        <p:xfrm>
          <a:off x="2662706" y="1844824"/>
          <a:ext cx="394260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Формула" r:id="rId3" imgW="774360" imgH="241200" progId="Equation.3">
                  <p:embed/>
                </p:oleObj>
              </mc:Choice>
              <mc:Fallback>
                <p:oleObj name="Формула" r:id="rId3" imgW="7743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706" y="1844824"/>
                        <a:ext cx="3942609" cy="1008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894423"/>
              </p:ext>
            </p:extLst>
          </p:nvPr>
        </p:nvGraphicFramePr>
        <p:xfrm>
          <a:off x="2483768" y="4729036"/>
          <a:ext cx="1440160" cy="700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Формула" r:id="rId5" imgW="469800" imgH="228600" progId="Equation.3">
                  <p:embed/>
                </p:oleObj>
              </mc:Choice>
              <mc:Fallback>
                <p:oleObj name="Формула" r:id="rId5" imgW="4698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729036"/>
                        <a:ext cx="1440160" cy="70061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516216" y="1844824"/>
            <a:ext cx="360040" cy="4320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572000" y="1772816"/>
            <a:ext cx="720080" cy="64807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51073"/>
            <a:ext cx="7128792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564904"/>
            <a:ext cx="7128792" cy="1440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15616" y="692696"/>
          <a:ext cx="6480720" cy="468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3" imgW="2908080" imgH="2082600" progId="Equation.3">
                  <p:embed/>
                </p:oleObj>
              </mc:Choice>
              <mc:Fallback>
                <p:oleObj name="Формула" r:id="rId3" imgW="2908080" imgH="2082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692696"/>
                        <a:ext cx="6480720" cy="468052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401826"/>
              </p:ext>
            </p:extLst>
          </p:nvPr>
        </p:nvGraphicFramePr>
        <p:xfrm>
          <a:off x="7596336" y="1818337"/>
          <a:ext cx="1150937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5" imgW="469900" imgH="228600" progId="Equation.3">
                  <p:embed/>
                </p:oleObj>
              </mc:Choice>
              <mc:Fallback>
                <p:oleObj name="Формула" r:id="rId5" imgW="4699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1818337"/>
                        <a:ext cx="1150937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852" y="389855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Изменение внутренней энергии: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187311"/>
              </p:ext>
            </p:extLst>
          </p:nvPr>
        </p:nvGraphicFramePr>
        <p:xfrm>
          <a:off x="2339751" y="980728"/>
          <a:ext cx="5609239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3" imgW="1650960" imgH="812520" progId="Equation.3">
                  <p:embed/>
                </p:oleObj>
              </mc:Choice>
              <mc:Fallback>
                <p:oleObj name="Формула" r:id="rId3" imgW="1650960" imgH="812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1" y="980728"/>
                        <a:ext cx="5609239" cy="2016224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3227784"/>
            <a:ext cx="7488832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Способы изменения внутренней энергии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4365104"/>
            <a:ext cx="300941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Совершение работы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4293096"/>
            <a:ext cx="2604496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Теплопередача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195736" y="3789040"/>
            <a:ext cx="129614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012160" y="3789040"/>
            <a:ext cx="115212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491880" y="5373216"/>
            <a:ext cx="233147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Теплопроводность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2160" y="5733540"/>
            <a:ext cx="1467133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Конвекция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6296" y="5301208"/>
            <a:ext cx="142539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Излучение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 flipV="1">
            <a:off x="4788024" y="4797152"/>
            <a:ext cx="1296144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410616" y="4856102"/>
            <a:ext cx="223407" cy="9172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7" idx="0"/>
          </p:cNvCxnSpPr>
          <p:nvPr/>
        </p:nvCxnSpPr>
        <p:spPr>
          <a:xfrm>
            <a:off x="7092280" y="4797152"/>
            <a:ext cx="856711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9588" y="609600"/>
            <a:ext cx="5370512" cy="1065213"/>
          </a:xfrm>
          <a:solidFill>
            <a:srgbClr val="E6DCA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66FF"/>
                </a:solidFill>
              </a:rPr>
              <a:t>Теплообмен</a:t>
            </a:r>
          </a:p>
        </p:txBody>
      </p:sp>
      <p:pic>
        <p:nvPicPr>
          <p:cNvPr id="83971" name="Picture 3" descr="Конвекц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141663"/>
            <a:ext cx="212883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2" name="Picture 4" descr="Солнц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644900"/>
            <a:ext cx="265588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3" name="Picture 5" descr="Вентилятор для охлаждения процессора компьютер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44900"/>
            <a:ext cx="252095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3635375" y="2276475"/>
            <a:ext cx="1779588" cy="576263"/>
          </a:xfrm>
          <a:prstGeom prst="rect">
            <a:avLst/>
          </a:prstGeom>
          <a:solidFill>
            <a:srgbClr val="E6DCA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0066FF"/>
                </a:solidFill>
                <a:latin typeface="Times New Roman" pitchFamily="18" charset="0"/>
              </a:rPr>
              <a:t>конвекция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323850" y="2565400"/>
            <a:ext cx="2628106" cy="647700"/>
          </a:xfrm>
          <a:prstGeom prst="rect">
            <a:avLst/>
          </a:prstGeom>
          <a:solidFill>
            <a:srgbClr val="E6DCA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0066FF"/>
                </a:solidFill>
                <a:latin typeface="Times New Roman" pitchFamily="18" charset="0"/>
              </a:rPr>
              <a:t>теплопроводность</a:t>
            </a: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6588125" y="2492375"/>
            <a:ext cx="1778000" cy="576263"/>
          </a:xfrm>
          <a:prstGeom prst="rect">
            <a:avLst/>
          </a:prstGeom>
          <a:solidFill>
            <a:srgbClr val="E6DCA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0066FF"/>
                </a:solidFill>
                <a:latin typeface="Times New Roman" pitchFamily="18" charset="0"/>
              </a:rPr>
              <a:t>излучение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2195513" y="1341438"/>
            <a:ext cx="1512887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4572000" y="134143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5795963" y="1341438"/>
            <a:ext cx="1728787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74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 animBg="1"/>
      <p:bldP spid="83975" grpId="0" animBg="1"/>
      <p:bldP spid="8397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539</Words>
  <Application>Microsoft Office PowerPoint</Application>
  <PresentationFormat>Экран (4:3)</PresentationFormat>
  <Paragraphs>98</Paragraphs>
  <Slides>18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AnastasiaScript</vt:lpstr>
      <vt:lpstr>Arial</vt:lpstr>
      <vt:lpstr>Arial Narrow</vt:lpstr>
      <vt:lpstr>Calibri</vt:lpstr>
      <vt:lpstr>Times New Roman</vt:lpstr>
      <vt:lpstr>Wingdings</vt:lpstr>
      <vt:lpstr>Тема Office</vt:lpstr>
      <vt:lpstr>Формула</vt:lpstr>
      <vt:lpstr>Презентация PowerPoint</vt:lpstr>
      <vt:lpstr>Презентация PowerPoint</vt:lpstr>
      <vt:lpstr>Термодинамика-  </vt:lpstr>
      <vt:lpstr>Одноатомный газ -</vt:lpstr>
      <vt:lpstr>Презентация PowerPoint</vt:lpstr>
      <vt:lpstr>Презентация PowerPoint</vt:lpstr>
      <vt:lpstr>Презентация PowerPoint</vt:lpstr>
      <vt:lpstr>Презентация PowerPoint</vt:lpstr>
      <vt:lpstr>Теплообмен</vt:lpstr>
      <vt:lpstr>Теплопроводность</vt:lpstr>
      <vt:lpstr>Конвекция</vt:lpstr>
      <vt:lpstr>Лучистый обмен или просто излучение</vt:lpstr>
      <vt:lpstr>Презентация PowerPoint</vt:lpstr>
      <vt:lpstr>Совершение работы</vt:lpstr>
      <vt:lpstr>Совершение работы</vt:lpstr>
      <vt:lpstr>Презентация PowerPoint</vt:lpstr>
      <vt:lpstr>Презентация PowerPoint</vt:lpstr>
      <vt:lpstr>Презентация PowerPoint</vt:lpstr>
    </vt:vector>
  </TitlesOfParts>
  <Company>GrasCD Project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Ольга</cp:lastModifiedBy>
  <cp:revision>47</cp:revision>
  <dcterms:created xsi:type="dcterms:W3CDTF">2011-02-13T14:37:43Z</dcterms:created>
  <dcterms:modified xsi:type="dcterms:W3CDTF">2023-02-07T18:50:37Z</dcterms:modified>
</cp:coreProperties>
</file>